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89"/>
  </p:notesMasterIdLst>
  <p:sldIdLst>
    <p:sldId id="259" r:id="rId5"/>
    <p:sldId id="273" r:id="rId6"/>
    <p:sldId id="329" r:id="rId7"/>
    <p:sldId id="258" r:id="rId8"/>
    <p:sldId id="325" r:id="rId9"/>
    <p:sldId id="326" r:id="rId10"/>
    <p:sldId id="327" r:id="rId11"/>
    <p:sldId id="328" r:id="rId12"/>
    <p:sldId id="330" r:id="rId13"/>
    <p:sldId id="331" r:id="rId14"/>
    <p:sldId id="332" r:id="rId15"/>
    <p:sldId id="333" r:id="rId16"/>
    <p:sldId id="334" r:id="rId17"/>
    <p:sldId id="335" r:id="rId18"/>
    <p:sldId id="264" r:id="rId19"/>
    <p:sldId id="318" r:id="rId20"/>
    <p:sldId id="336" r:id="rId21"/>
    <p:sldId id="283" r:id="rId22"/>
    <p:sldId id="337" r:id="rId23"/>
    <p:sldId id="284" r:id="rId24"/>
    <p:sldId id="338" r:id="rId25"/>
    <p:sldId id="339" r:id="rId26"/>
    <p:sldId id="340" r:id="rId27"/>
    <p:sldId id="268" r:id="rId28"/>
    <p:sldId id="285" r:id="rId29"/>
    <p:sldId id="380" r:id="rId30"/>
    <p:sldId id="301" r:id="rId31"/>
    <p:sldId id="300" r:id="rId32"/>
    <p:sldId id="302" r:id="rId33"/>
    <p:sldId id="303" r:id="rId34"/>
    <p:sldId id="304" r:id="rId35"/>
    <p:sldId id="305" r:id="rId36"/>
    <p:sldId id="306" r:id="rId37"/>
    <p:sldId id="286" r:id="rId38"/>
    <p:sldId id="289" r:id="rId39"/>
    <p:sldId id="320" r:id="rId40"/>
    <p:sldId id="379" r:id="rId41"/>
    <p:sldId id="291" r:id="rId42"/>
    <p:sldId id="292" r:id="rId43"/>
    <p:sldId id="374" r:id="rId44"/>
    <p:sldId id="342" r:id="rId45"/>
    <p:sldId id="343" r:id="rId46"/>
    <p:sldId id="345" r:id="rId47"/>
    <p:sldId id="344" r:id="rId48"/>
    <p:sldId id="346" r:id="rId49"/>
    <p:sldId id="347" r:id="rId50"/>
    <p:sldId id="348" r:id="rId51"/>
    <p:sldId id="349" r:id="rId52"/>
    <p:sldId id="350" r:id="rId53"/>
    <p:sldId id="351" r:id="rId54"/>
    <p:sldId id="376" r:id="rId55"/>
    <p:sldId id="377" r:id="rId56"/>
    <p:sldId id="375" r:id="rId57"/>
    <p:sldId id="293" r:id="rId58"/>
    <p:sldId id="308" r:id="rId59"/>
    <p:sldId id="309" r:id="rId60"/>
    <p:sldId id="310" r:id="rId61"/>
    <p:sldId id="352" r:id="rId62"/>
    <p:sldId id="353" r:id="rId63"/>
    <p:sldId id="354" r:id="rId64"/>
    <p:sldId id="355" r:id="rId65"/>
    <p:sldId id="356" r:id="rId66"/>
    <p:sldId id="357" r:id="rId67"/>
    <p:sldId id="358" r:id="rId68"/>
    <p:sldId id="360" r:id="rId69"/>
    <p:sldId id="361" r:id="rId70"/>
    <p:sldId id="362" r:id="rId71"/>
    <p:sldId id="296" r:id="rId72"/>
    <p:sldId id="323" r:id="rId73"/>
    <p:sldId id="365" r:id="rId74"/>
    <p:sldId id="364" r:id="rId75"/>
    <p:sldId id="366" r:id="rId76"/>
    <p:sldId id="324" r:id="rId77"/>
    <p:sldId id="316" r:id="rId78"/>
    <p:sldId id="367" r:id="rId79"/>
    <p:sldId id="368" r:id="rId80"/>
    <p:sldId id="369" r:id="rId81"/>
    <p:sldId id="370" r:id="rId82"/>
    <p:sldId id="371" r:id="rId83"/>
    <p:sldId id="378" r:id="rId84"/>
    <p:sldId id="372" r:id="rId85"/>
    <p:sldId id="298" r:id="rId86"/>
    <p:sldId id="317" r:id="rId87"/>
    <p:sldId id="263" r:id="rId88"/>
  </p:sldIdLst>
  <p:sldSz cx="12192000" cy="6858000"/>
  <p:notesSz cx="6858000" cy="9144000"/>
  <p:embeddedFontLst>
    <p:embeddedFont>
      <p:font typeface="Calibri" panose="020F0502020204030204" pitchFamily="34" charset="0"/>
      <p:regular r:id="rId90"/>
      <p:bold r:id="rId91"/>
      <p:italic r:id="rId92"/>
      <p:boldItalic r:id="rId93"/>
    </p:embeddedFont>
    <p:embeddedFont>
      <p:font typeface="Lato" panose="020B0604020202020204" charset="0"/>
      <p:regular r:id="rId94"/>
      <p:bold r:id="rId95"/>
      <p:italic r:id="rId96"/>
      <p:boldItalic r:id="rId97"/>
    </p:embeddedFont>
    <p:embeddedFont>
      <p:font typeface="Questrial" panose="020B0604020202020204" charset="0"/>
      <p:regular r:id="rId98"/>
    </p:embeddedFont>
    <p:embeddedFont>
      <p:font typeface="Segoe UI" panose="020B0502040204020203" pitchFamily="34"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93C1CB4-02B9-46D4-A59B-9D5FA1C41EDC}">
          <p14:sldIdLst>
            <p14:sldId id="259"/>
            <p14:sldId id="273"/>
            <p14:sldId id="329"/>
            <p14:sldId id="258"/>
            <p14:sldId id="325"/>
            <p14:sldId id="326"/>
            <p14:sldId id="327"/>
            <p14:sldId id="328"/>
            <p14:sldId id="330"/>
            <p14:sldId id="331"/>
            <p14:sldId id="332"/>
            <p14:sldId id="333"/>
            <p14:sldId id="334"/>
            <p14:sldId id="335"/>
            <p14:sldId id="264"/>
            <p14:sldId id="318"/>
            <p14:sldId id="336"/>
            <p14:sldId id="283"/>
            <p14:sldId id="337"/>
            <p14:sldId id="284"/>
            <p14:sldId id="338"/>
            <p14:sldId id="339"/>
            <p14:sldId id="340"/>
            <p14:sldId id="268"/>
            <p14:sldId id="285"/>
            <p14:sldId id="380"/>
            <p14:sldId id="301"/>
            <p14:sldId id="300"/>
            <p14:sldId id="302"/>
            <p14:sldId id="303"/>
            <p14:sldId id="304"/>
            <p14:sldId id="305"/>
            <p14:sldId id="306"/>
            <p14:sldId id="286"/>
            <p14:sldId id="289"/>
            <p14:sldId id="320"/>
            <p14:sldId id="379"/>
            <p14:sldId id="291"/>
            <p14:sldId id="292"/>
            <p14:sldId id="374"/>
            <p14:sldId id="342"/>
            <p14:sldId id="343"/>
            <p14:sldId id="345"/>
            <p14:sldId id="344"/>
            <p14:sldId id="346"/>
            <p14:sldId id="347"/>
            <p14:sldId id="348"/>
            <p14:sldId id="349"/>
            <p14:sldId id="350"/>
            <p14:sldId id="351"/>
            <p14:sldId id="376"/>
            <p14:sldId id="377"/>
            <p14:sldId id="375"/>
            <p14:sldId id="293"/>
            <p14:sldId id="308"/>
            <p14:sldId id="309"/>
            <p14:sldId id="310"/>
            <p14:sldId id="352"/>
            <p14:sldId id="353"/>
            <p14:sldId id="354"/>
            <p14:sldId id="355"/>
            <p14:sldId id="356"/>
            <p14:sldId id="357"/>
            <p14:sldId id="358"/>
            <p14:sldId id="360"/>
            <p14:sldId id="361"/>
            <p14:sldId id="362"/>
            <p14:sldId id="296"/>
            <p14:sldId id="323"/>
            <p14:sldId id="365"/>
            <p14:sldId id="364"/>
            <p14:sldId id="366"/>
            <p14:sldId id="324"/>
            <p14:sldId id="316"/>
            <p14:sldId id="367"/>
            <p14:sldId id="368"/>
            <p14:sldId id="369"/>
            <p14:sldId id="370"/>
            <p14:sldId id="371"/>
            <p14:sldId id="378"/>
            <p14:sldId id="372"/>
            <p14:sldId id="298"/>
            <p14:sldId id="317"/>
            <p14:sldId id="263"/>
          </p14:sldIdLst>
        </p14:section>
      </p14:sectionLst>
    </p:ex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44" roundtripDataSignature="AMtx7mj+zzktwCCPsuUXMQYLpZ6aS2M8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765880-C90B-36BF-2316-CEA16E63DAD7}" v="1" dt="2023-07-10T02:05:19.841"/>
    <p1510:client id="{17DFB64A-9852-D2D9-683A-B613CFB03F52}" v="5" dt="2023-07-10T02:11:56.006"/>
    <p1510:client id="{1FE1B36D-82E0-9FDB-D8D0-CFE8CBD79D3C}" v="357" dt="2023-07-08T15:32:35.943"/>
    <p1510:client id="{625B622B-0A90-6924-E229-10305E1E58B3}" v="170" dt="2023-07-08T16:03:59.826"/>
    <p1510:client id="{65384AA0-38CC-45F7-DACF-31349A558D0E}" v="545" dt="2023-07-09T17:45:32.224"/>
    <p1510:client id="{80FFA303-FC22-7922-77AC-C749BC86B71F}" v="458" dt="2023-07-09T17:34:12.298"/>
    <p1510:client id="{9B4C3473-D113-E589-D5D2-9CE31F9768B2}" v="342" dt="2023-07-08T13:06:26.850"/>
    <p1510:client id="{9EA908C0-3269-451D-BA5F-F47D4549CD6F}" v="2" dt="2023-07-10T02:37:32.438"/>
    <p1510:client id="{A3549C2D-FEB3-9583-30CD-7AD1A9B31FB2}" v="9" dt="2023-07-10T01:30:04.450"/>
    <p1510:client id="{A5F21EA5-5D91-D2A3-057B-B8ECBE6706C9}" v="11" dt="2023-07-10T01:31:35.727"/>
    <p1510:client id="{C39BC9DA-5298-426A-A6DA-886A459E121D}" v="13" dt="2023-07-10T04:12:24.494"/>
    <p1510:client id="{EFCA0F35-5D61-4E5E-B813-081EDA1EA494}" v="3" dt="2023-07-10T03:19:35.764"/>
    <p1510:client id="{F355FC52-289D-4AFF-9C38-CAC4A518D90E}" v="1" dt="2023-07-10T03:49:16.053"/>
    <p1510:client id="{FCBEEAEB-C7A3-4884-BD9C-F158C293D93F}" v="30" dt="2023-07-10T02:58:46.9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13.fntdata"/><Relationship Id="rId144" Type="http://customschemas.google.com/relationships/presentationmetadata" Target="metadata"/><Relationship Id="rId149"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50" Type="http://schemas.microsoft.com/office/2015/10/relationships/revisionInfo" Target="revisionInfo.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font" Target="fonts/font2.fntdata"/><Relationship Id="rId96" Type="http://schemas.openxmlformats.org/officeDocument/2006/relationships/font" Target="fonts/font7.fntdata"/><Relationship Id="rId14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font" Target="fonts/font12.fntdata"/><Relationship Id="rId14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8.fntdata"/><Relationship Id="rId14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3.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11.fntdata"/><Relationship Id="rId14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4.fntdata"/><Relationship Id="rId98" Type="http://schemas.openxmlformats.org/officeDocument/2006/relationships/font" Target="fonts/font9.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ong Tien Hoang 20204832" userId="S::hoang.dt204832@sis.hust.edu.vn::e21d65d5-8bb9-4b49-b9b7-33e78d65cda4" providerId="AD" clId="Web-{FCBEEAEB-C7A3-4884-BD9C-F158C293D93F}"/>
    <pc:docChg chg="addSld modSld sldOrd modSection">
      <pc:chgData name="Duong Tien Hoang 20204832" userId="S::hoang.dt204832@sis.hust.edu.vn::e21d65d5-8bb9-4b49-b9b7-33e78d65cda4" providerId="AD" clId="Web-{FCBEEAEB-C7A3-4884-BD9C-F158C293D93F}" dt="2023-07-10T02:58:46.942" v="27" actId="20577"/>
      <pc:docMkLst>
        <pc:docMk/>
      </pc:docMkLst>
      <pc:sldChg chg="delSp modSp ord">
        <pc:chgData name="Duong Tien Hoang 20204832" userId="S::hoang.dt204832@sis.hust.edu.vn::e21d65d5-8bb9-4b49-b9b7-33e78d65cda4" providerId="AD" clId="Web-{FCBEEAEB-C7A3-4884-BD9C-F158C293D93F}" dt="2023-07-10T02:40:28.460" v="17" actId="20577"/>
        <pc:sldMkLst>
          <pc:docMk/>
          <pc:sldMk cId="3556166034" sldId="285"/>
        </pc:sldMkLst>
        <pc:spChg chg="mod">
          <ac:chgData name="Duong Tien Hoang 20204832" userId="S::hoang.dt204832@sis.hust.edu.vn::e21d65d5-8bb9-4b49-b9b7-33e78d65cda4" providerId="AD" clId="Web-{FCBEEAEB-C7A3-4884-BD9C-F158C293D93F}" dt="2023-07-10T02:40:28.460" v="17" actId="20577"/>
          <ac:spMkLst>
            <pc:docMk/>
            <pc:sldMk cId="3556166034" sldId="285"/>
            <ac:spMk id="140" creationId="{00000000-0000-0000-0000-000000000000}"/>
          </ac:spMkLst>
        </pc:spChg>
        <pc:picChg chg="del">
          <ac:chgData name="Duong Tien Hoang 20204832" userId="S::hoang.dt204832@sis.hust.edu.vn::e21d65d5-8bb9-4b49-b9b7-33e78d65cda4" providerId="AD" clId="Web-{FCBEEAEB-C7A3-4884-BD9C-F158C293D93F}" dt="2023-07-10T02:40:05.615" v="9"/>
          <ac:picMkLst>
            <pc:docMk/>
            <pc:sldMk cId="3556166034" sldId="285"/>
            <ac:picMk id="2" creationId="{D2DD49D4-65F8-0224-A58A-6CD77AF8BF39}"/>
          </ac:picMkLst>
        </pc:picChg>
      </pc:sldChg>
      <pc:sldChg chg="modSp">
        <pc:chgData name="Duong Tien Hoang 20204832" userId="S::hoang.dt204832@sis.hust.edu.vn::e21d65d5-8bb9-4b49-b9b7-33e78d65cda4" providerId="AD" clId="Web-{FCBEEAEB-C7A3-4884-BD9C-F158C293D93F}" dt="2023-07-10T02:58:31.879" v="21" actId="20577"/>
        <pc:sldMkLst>
          <pc:docMk/>
          <pc:sldMk cId="1418259504" sldId="375"/>
        </pc:sldMkLst>
        <pc:spChg chg="mod">
          <ac:chgData name="Duong Tien Hoang 20204832" userId="S::hoang.dt204832@sis.hust.edu.vn::e21d65d5-8bb9-4b49-b9b7-33e78d65cda4" providerId="AD" clId="Web-{FCBEEAEB-C7A3-4884-BD9C-F158C293D93F}" dt="2023-07-10T02:58:31.879" v="21" actId="20577"/>
          <ac:spMkLst>
            <pc:docMk/>
            <pc:sldMk cId="1418259504" sldId="375"/>
            <ac:spMk id="140" creationId="{00000000-0000-0000-0000-000000000000}"/>
          </ac:spMkLst>
        </pc:spChg>
      </pc:sldChg>
      <pc:sldChg chg="modSp">
        <pc:chgData name="Duong Tien Hoang 20204832" userId="S::hoang.dt204832@sis.hust.edu.vn::e21d65d5-8bb9-4b49-b9b7-33e78d65cda4" providerId="AD" clId="Web-{FCBEEAEB-C7A3-4884-BD9C-F158C293D93F}" dt="2023-07-10T02:58:46.942" v="27" actId="20577"/>
        <pc:sldMkLst>
          <pc:docMk/>
          <pc:sldMk cId="190947799" sldId="377"/>
        </pc:sldMkLst>
        <pc:spChg chg="mod">
          <ac:chgData name="Duong Tien Hoang 20204832" userId="S::hoang.dt204832@sis.hust.edu.vn::e21d65d5-8bb9-4b49-b9b7-33e78d65cda4" providerId="AD" clId="Web-{FCBEEAEB-C7A3-4884-BD9C-F158C293D93F}" dt="2023-07-10T02:58:46.942" v="27" actId="20577"/>
          <ac:spMkLst>
            <pc:docMk/>
            <pc:sldMk cId="190947799" sldId="377"/>
            <ac:spMk id="140" creationId="{00000000-0000-0000-0000-000000000000}"/>
          </ac:spMkLst>
        </pc:spChg>
      </pc:sldChg>
      <pc:sldChg chg="add replId">
        <pc:chgData name="Duong Tien Hoang 20204832" userId="S::hoang.dt204832@sis.hust.edu.vn::e21d65d5-8bb9-4b49-b9b7-33e78d65cda4" providerId="AD" clId="Web-{FCBEEAEB-C7A3-4884-BD9C-F158C293D93F}" dt="2023-07-10T02:39:52.161" v="8"/>
        <pc:sldMkLst>
          <pc:docMk/>
          <pc:sldMk cId="2210741101" sldId="380"/>
        </pc:sldMkLst>
      </pc:sldChg>
    </pc:docChg>
  </pc:docChgLst>
  <pc:docChgLst>
    <pc:chgData name="Tran Thanh Hien 20204744" userId="S::hien.tt204744@sis.hust.edu.vn::52e41a72-3e89-4dec-8201-c32a098b9111" providerId="AD" clId="Web-{F355FC52-289D-4AFF-9C38-CAC4A518D90E}"/>
    <pc:docChg chg="modSld">
      <pc:chgData name="Tran Thanh Hien 20204744" userId="S::hien.tt204744@sis.hust.edu.vn::52e41a72-3e89-4dec-8201-c32a098b9111" providerId="AD" clId="Web-{F355FC52-289D-4AFF-9C38-CAC4A518D90E}" dt="2023-07-10T03:49:16.053" v="0" actId="1076"/>
      <pc:docMkLst>
        <pc:docMk/>
      </pc:docMkLst>
      <pc:sldChg chg="modSp">
        <pc:chgData name="Tran Thanh Hien 20204744" userId="S::hien.tt204744@sis.hust.edu.vn::52e41a72-3e89-4dec-8201-c32a098b9111" providerId="AD" clId="Web-{F355FC52-289D-4AFF-9C38-CAC4A518D90E}" dt="2023-07-10T03:49:16.053" v="0" actId="1076"/>
        <pc:sldMkLst>
          <pc:docMk/>
          <pc:sldMk cId="3297478572" sldId="291"/>
        </pc:sldMkLst>
        <pc:picChg chg="mod">
          <ac:chgData name="Tran Thanh Hien 20204744" userId="S::hien.tt204744@sis.hust.edu.vn::52e41a72-3e89-4dec-8201-c32a098b9111" providerId="AD" clId="Web-{F355FC52-289D-4AFF-9C38-CAC4A518D90E}" dt="2023-07-10T03:49:16.053" v="0" actId="1076"/>
          <ac:picMkLst>
            <pc:docMk/>
            <pc:sldMk cId="3297478572" sldId="291"/>
            <ac:picMk id="2050" creationId="{31CFA243-3757-4B6E-A443-BBEFABF69C86}"/>
          </ac:picMkLst>
        </pc:picChg>
      </pc:sldChg>
    </pc:docChg>
  </pc:docChgLst>
  <pc:docChgLst>
    <pc:chgData name="Duong Tien Hoang 20204832" userId="S::hoang.dt204832@sis.hust.edu.vn::e21d65d5-8bb9-4b49-b9b7-33e78d65cda4" providerId="AD" clId="Web-{C39BC9DA-5298-426A-A6DA-886A459E121D}"/>
    <pc:docChg chg="modSld sldOrd">
      <pc:chgData name="Duong Tien Hoang 20204832" userId="S::hoang.dt204832@sis.hust.edu.vn::e21d65d5-8bb9-4b49-b9b7-33e78d65cda4" providerId="AD" clId="Web-{C39BC9DA-5298-426A-A6DA-886A459E121D}" dt="2023-07-10T04:12:24.494" v="10" actId="20577"/>
      <pc:docMkLst>
        <pc:docMk/>
      </pc:docMkLst>
      <pc:sldChg chg="modSp">
        <pc:chgData name="Duong Tien Hoang 20204832" userId="S::hoang.dt204832@sis.hust.edu.vn::e21d65d5-8bb9-4b49-b9b7-33e78d65cda4" providerId="AD" clId="Web-{C39BC9DA-5298-426A-A6DA-886A459E121D}" dt="2023-07-10T04:11:35.773" v="3" actId="20577"/>
        <pc:sldMkLst>
          <pc:docMk/>
          <pc:sldMk cId="682250223" sldId="292"/>
        </pc:sldMkLst>
        <pc:spChg chg="mod">
          <ac:chgData name="Duong Tien Hoang 20204832" userId="S::hoang.dt204832@sis.hust.edu.vn::e21d65d5-8bb9-4b49-b9b7-33e78d65cda4" providerId="AD" clId="Web-{C39BC9DA-5298-426A-A6DA-886A459E121D}" dt="2023-07-10T04:11:35.773" v="3" actId="20577"/>
          <ac:spMkLst>
            <pc:docMk/>
            <pc:sldMk cId="682250223" sldId="292"/>
            <ac:spMk id="140" creationId="{00000000-0000-0000-0000-000000000000}"/>
          </ac:spMkLst>
        </pc:spChg>
      </pc:sldChg>
      <pc:sldChg chg="ord">
        <pc:chgData name="Duong Tien Hoang 20204832" userId="S::hoang.dt204832@sis.hust.edu.vn::e21d65d5-8bb9-4b49-b9b7-33e78d65cda4" providerId="AD" clId="Web-{C39BC9DA-5298-426A-A6DA-886A459E121D}" dt="2023-07-10T04:11:46.696" v="5"/>
        <pc:sldMkLst>
          <pc:docMk/>
          <pc:sldMk cId="2925943323" sldId="344"/>
        </pc:sldMkLst>
      </pc:sldChg>
      <pc:sldChg chg="modSp">
        <pc:chgData name="Duong Tien Hoang 20204832" userId="S::hoang.dt204832@sis.hust.edu.vn::e21d65d5-8bb9-4b49-b9b7-33e78d65cda4" providerId="AD" clId="Web-{C39BC9DA-5298-426A-A6DA-886A459E121D}" dt="2023-07-10T04:11:43.039" v="4" actId="20577"/>
        <pc:sldMkLst>
          <pc:docMk/>
          <pc:sldMk cId="406332525" sldId="374"/>
        </pc:sldMkLst>
        <pc:spChg chg="mod">
          <ac:chgData name="Duong Tien Hoang 20204832" userId="S::hoang.dt204832@sis.hust.edu.vn::e21d65d5-8bb9-4b49-b9b7-33e78d65cda4" providerId="AD" clId="Web-{C39BC9DA-5298-426A-A6DA-886A459E121D}" dt="2023-07-10T04:11:43.039" v="4" actId="20577"/>
          <ac:spMkLst>
            <pc:docMk/>
            <pc:sldMk cId="406332525" sldId="374"/>
            <ac:spMk id="140" creationId="{00000000-0000-0000-0000-000000000000}"/>
          </ac:spMkLst>
        </pc:spChg>
      </pc:sldChg>
      <pc:sldChg chg="modSp">
        <pc:chgData name="Duong Tien Hoang 20204832" userId="S::hoang.dt204832@sis.hust.edu.vn::e21d65d5-8bb9-4b49-b9b7-33e78d65cda4" providerId="AD" clId="Web-{C39BC9DA-5298-426A-A6DA-886A459E121D}" dt="2023-07-10T04:12:24.494" v="10" actId="20577"/>
        <pc:sldMkLst>
          <pc:docMk/>
          <pc:sldMk cId="1418259504" sldId="375"/>
        </pc:sldMkLst>
        <pc:spChg chg="mod">
          <ac:chgData name="Duong Tien Hoang 20204832" userId="S::hoang.dt204832@sis.hust.edu.vn::e21d65d5-8bb9-4b49-b9b7-33e78d65cda4" providerId="AD" clId="Web-{C39BC9DA-5298-426A-A6DA-886A459E121D}" dt="2023-07-10T04:12:24.494" v="10" actId="20577"/>
          <ac:spMkLst>
            <pc:docMk/>
            <pc:sldMk cId="1418259504" sldId="375"/>
            <ac:spMk id="140" creationId="{00000000-0000-0000-0000-000000000000}"/>
          </ac:spMkLst>
        </pc:spChg>
      </pc:sldChg>
    </pc:docChg>
  </pc:docChgLst>
  <pc:docChgLst>
    <pc:chgData name="Bui Thuc Nam 20200857" userId="S::nam.bt200857@sis.hust.edu.vn::5e30fd74-84db-4cd2-97b2-4f13e04faf5b" providerId="AD" clId="Web-{EFCA0F35-5D61-4E5E-B813-081EDA1EA494}"/>
    <pc:docChg chg="modSld">
      <pc:chgData name="Bui Thuc Nam 20200857" userId="S::nam.bt200857@sis.hust.edu.vn::5e30fd74-84db-4cd2-97b2-4f13e04faf5b" providerId="AD" clId="Web-{EFCA0F35-5D61-4E5E-B813-081EDA1EA494}" dt="2023-07-10T03:19:35.639" v="1" actId="20577"/>
      <pc:docMkLst>
        <pc:docMk/>
      </pc:docMkLst>
      <pc:sldChg chg="modSp">
        <pc:chgData name="Bui Thuc Nam 20200857" userId="S::nam.bt200857@sis.hust.edu.vn::5e30fd74-84db-4cd2-97b2-4f13e04faf5b" providerId="AD" clId="Web-{EFCA0F35-5D61-4E5E-B813-081EDA1EA494}" dt="2023-07-10T03:19:35.639" v="1" actId="20577"/>
        <pc:sldMkLst>
          <pc:docMk/>
          <pc:sldMk cId="3378896177" sldId="259"/>
        </pc:sldMkLst>
        <pc:spChg chg="mod">
          <ac:chgData name="Bui Thuc Nam 20200857" userId="S::nam.bt200857@sis.hust.edu.vn::5e30fd74-84db-4cd2-97b2-4f13e04faf5b" providerId="AD" clId="Web-{EFCA0F35-5D61-4E5E-B813-081EDA1EA494}" dt="2023-07-10T03:19:35.639" v="1" actId="20577"/>
          <ac:spMkLst>
            <pc:docMk/>
            <pc:sldMk cId="3378896177" sldId="259"/>
            <ac:spMk id="68" creationId="{00000000-0000-0000-0000-000000000000}"/>
          </ac:spMkLst>
        </pc:spChg>
      </pc:sldChg>
    </pc:docChg>
  </pc:docChgLst>
  <pc:docChgLst>
    <pc:chgData name="Duong Tien Hoang 20204832" userId="S::hoang.dt204832@sis.hust.edu.vn::e21d65d5-8bb9-4b49-b9b7-33e78d65cda4" providerId="AD" clId="Web-{9EA908C0-3269-451D-BA5F-F47D4549CD6F}"/>
    <pc:docChg chg="delSld sldOrd modSection">
      <pc:chgData name="Duong Tien Hoang 20204832" userId="S::hoang.dt204832@sis.hust.edu.vn::e21d65d5-8bb9-4b49-b9b7-33e78d65cda4" providerId="AD" clId="Web-{9EA908C0-3269-451D-BA5F-F47D4549CD6F}" dt="2023-07-10T02:37:32.438" v="1"/>
      <pc:docMkLst>
        <pc:docMk/>
      </pc:docMkLst>
      <pc:sldChg chg="ord">
        <pc:chgData name="Duong Tien Hoang 20204832" userId="S::hoang.dt204832@sis.hust.edu.vn::e21d65d5-8bb9-4b49-b9b7-33e78d65cda4" providerId="AD" clId="Web-{9EA908C0-3269-451D-BA5F-F47D4549CD6F}" dt="2023-07-10T02:37:32.438" v="1"/>
        <pc:sldMkLst>
          <pc:docMk/>
          <pc:sldMk cId="3556166034" sldId="285"/>
        </pc:sldMkLst>
      </pc:sldChg>
      <pc:sldChg chg="del">
        <pc:chgData name="Duong Tien Hoang 20204832" userId="S::hoang.dt204832@sis.hust.edu.vn::e21d65d5-8bb9-4b49-b9b7-33e78d65cda4" providerId="AD" clId="Web-{9EA908C0-3269-451D-BA5F-F47D4549CD6F}" dt="2023-07-10T02:37:17" v="0"/>
        <pc:sldMkLst>
          <pc:docMk/>
          <pc:sldMk cId="2071558391" sldId="28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 name="Google Shape;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6967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7450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4357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7030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3557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09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6838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0044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7468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5365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4506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4229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6330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2705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7316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9405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3244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1621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2896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40134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3065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4580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5796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73244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48838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01313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82484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33803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54048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27524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09704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1876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92943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79182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24199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52442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57751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31221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73782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35124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68710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393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1793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85123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455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34605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93169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67522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15095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5651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36880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59651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67391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5687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83016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61911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70143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37427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47674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24483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18370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0069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24443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85489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3599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13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96852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41078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79621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67413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85082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27130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14541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04311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78744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0007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63191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70974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85231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12455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4024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6181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8"/>
        <p:cNvGrpSpPr/>
        <p:nvPr/>
      </p:nvGrpSpPr>
      <p:grpSpPr>
        <a:xfrm>
          <a:off x="0" y="0"/>
          <a:ext cx="0" cy="0"/>
          <a:chOff x="0" y="0"/>
          <a:chExt cx="0" cy="0"/>
        </a:xfrm>
      </p:grpSpPr>
      <p:sp>
        <p:nvSpPr>
          <p:cNvPr id="89" name="Google Shape;89;p141"/>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Questrial"/>
              <a:buNone/>
              <a:defRPr sz="3600" b="1">
                <a:latin typeface="Questrial"/>
                <a:ea typeface="Questrial"/>
                <a:cs typeface="Questrial"/>
                <a:sym typeface="Quest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41"/>
          <p:cNvSpPr txBox="1">
            <a:spLocks noGrp="1"/>
          </p:cNvSpPr>
          <p:nvPr>
            <p:ph type="body" idx="1"/>
          </p:nvPr>
        </p:nvSpPr>
        <p:spPr>
          <a:xfrm>
            <a:off x="838200" y="1094509"/>
            <a:ext cx="10515600" cy="4982442"/>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a:latin typeface="Questrial"/>
                <a:ea typeface="Questrial"/>
                <a:cs typeface="Questrial"/>
                <a:sym typeface="Questrial"/>
              </a:defRPr>
            </a:lvl1pPr>
            <a:lvl2pPr marL="914400" lvl="1" indent="-381000" algn="l">
              <a:lnSpc>
                <a:spcPct val="90000"/>
              </a:lnSpc>
              <a:spcBef>
                <a:spcPts val="500"/>
              </a:spcBef>
              <a:spcAft>
                <a:spcPts val="0"/>
              </a:spcAft>
              <a:buClr>
                <a:schemeClr val="dk1"/>
              </a:buClr>
              <a:buSzPts val="2400"/>
              <a:buChar char="•"/>
              <a:defRPr>
                <a:latin typeface="Questrial"/>
                <a:ea typeface="Questrial"/>
                <a:cs typeface="Questrial"/>
                <a:sym typeface="Questrial"/>
              </a:defRPr>
            </a:lvl2pPr>
            <a:lvl3pPr marL="1371600" lvl="2" indent="-355600" algn="l">
              <a:lnSpc>
                <a:spcPct val="90000"/>
              </a:lnSpc>
              <a:spcBef>
                <a:spcPts val="500"/>
              </a:spcBef>
              <a:spcAft>
                <a:spcPts val="0"/>
              </a:spcAft>
              <a:buClr>
                <a:schemeClr val="dk1"/>
              </a:buClr>
              <a:buSzPts val="2000"/>
              <a:buChar char="•"/>
              <a:defRPr>
                <a:latin typeface="Questrial"/>
                <a:ea typeface="Questrial"/>
                <a:cs typeface="Questrial"/>
                <a:sym typeface="Questrial"/>
              </a:defRPr>
            </a:lvl3pPr>
            <a:lvl4pPr marL="1828800" lvl="3" indent="-342900" algn="l">
              <a:lnSpc>
                <a:spcPct val="90000"/>
              </a:lnSpc>
              <a:spcBef>
                <a:spcPts val="500"/>
              </a:spcBef>
              <a:spcAft>
                <a:spcPts val="0"/>
              </a:spcAft>
              <a:buClr>
                <a:schemeClr val="dk1"/>
              </a:buClr>
              <a:buSzPts val="1800"/>
              <a:buChar char="•"/>
              <a:defRPr>
                <a:latin typeface="Questrial"/>
                <a:ea typeface="Questrial"/>
                <a:cs typeface="Questrial"/>
                <a:sym typeface="Questrial"/>
              </a:defRPr>
            </a:lvl4pPr>
            <a:lvl5pPr marL="2286000" lvl="4" indent="-342900" algn="l">
              <a:lnSpc>
                <a:spcPct val="90000"/>
              </a:lnSpc>
              <a:spcBef>
                <a:spcPts val="500"/>
              </a:spcBef>
              <a:spcAft>
                <a:spcPts val="0"/>
              </a:spcAft>
              <a:buClr>
                <a:schemeClr val="dk1"/>
              </a:buClr>
              <a:buSzPts val="1800"/>
              <a:buChar char="•"/>
              <a:defRPr>
                <a:latin typeface="Questrial"/>
                <a:ea typeface="Questrial"/>
                <a:cs typeface="Questrial"/>
                <a:sym typeface="Quest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41"/>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9"/>
        <p:cNvGrpSpPr/>
        <p:nvPr/>
      </p:nvGrpSpPr>
      <p:grpSpPr>
        <a:xfrm>
          <a:off x="0" y="0"/>
          <a:ext cx="0" cy="0"/>
          <a:chOff x="0" y="0"/>
          <a:chExt cx="0" cy="0"/>
        </a:xfrm>
      </p:grpSpPr>
      <p:sp>
        <p:nvSpPr>
          <p:cNvPr id="100" name="Google Shape;100;p154"/>
          <p:cNvSpPr txBox="1">
            <a:spLocks noGrp="1"/>
          </p:cNvSpPr>
          <p:nvPr>
            <p:ph type="title"/>
          </p:nvPr>
        </p:nvSpPr>
        <p:spPr>
          <a:xfrm>
            <a:off x="838200" y="15557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154"/>
          <p:cNvSpPr txBox="1">
            <a:spLocks noGrp="1"/>
          </p:cNvSpPr>
          <p:nvPr>
            <p:ph type="body" idx="1"/>
          </p:nvPr>
        </p:nvSpPr>
        <p:spPr>
          <a:xfrm>
            <a:off x="838200" y="162877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154"/>
          <p:cNvSpPr txBox="1">
            <a:spLocks noGrp="1"/>
          </p:cNvSpPr>
          <p:nvPr>
            <p:ph type="body" idx="2"/>
          </p:nvPr>
        </p:nvSpPr>
        <p:spPr>
          <a:xfrm>
            <a:off x="6172200" y="162877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154"/>
          <p:cNvSpPr txBox="1">
            <a:spLocks noGrp="1"/>
          </p:cNvSpPr>
          <p:nvPr>
            <p:ph type="sldNum" idx="12"/>
          </p:nvPr>
        </p:nvSpPr>
        <p:spPr>
          <a:xfrm>
            <a:off x="10701867" y="6492876"/>
            <a:ext cx="14901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4"/>
        <p:cNvGrpSpPr/>
        <p:nvPr/>
      </p:nvGrpSpPr>
      <p:grpSpPr>
        <a:xfrm>
          <a:off x="0" y="0"/>
          <a:ext cx="0" cy="0"/>
          <a:chOff x="0" y="0"/>
          <a:chExt cx="0" cy="0"/>
        </a:xfrm>
      </p:grpSpPr>
      <p:sp>
        <p:nvSpPr>
          <p:cNvPr id="105" name="Google Shape;105;p155"/>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155"/>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7" name="Google Shape;107;p155"/>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155"/>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9" name="Google Shape;109;p155"/>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155"/>
          <p:cNvSpPr txBox="1">
            <a:spLocks noGrp="1"/>
          </p:cNvSpPr>
          <p:nvPr>
            <p:ph type="sldNum" idx="12"/>
          </p:nvPr>
        </p:nvSpPr>
        <p:spPr>
          <a:xfrm>
            <a:off x="10701867" y="6492875"/>
            <a:ext cx="14901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1"/>
        <p:cNvGrpSpPr/>
        <p:nvPr/>
      </p:nvGrpSpPr>
      <p:grpSpPr>
        <a:xfrm>
          <a:off x="0" y="0"/>
          <a:ext cx="0" cy="0"/>
          <a:chOff x="0" y="0"/>
          <a:chExt cx="0" cy="0"/>
        </a:xfrm>
      </p:grpSpPr>
      <p:sp>
        <p:nvSpPr>
          <p:cNvPr id="112" name="Google Shape;112;p156"/>
          <p:cNvSpPr txBox="1">
            <a:spLocks noGrp="1"/>
          </p:cNvSpPr>
          <p:nvPr>
            <p:ph type="title"/>
          </p:nvPr>
        </p:nvSpPr>
        <p:spPr>
          <a:xfrm>
            <a:off x="838200" y="15557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156"/>
          <p:cNvSpPr txBox="1">
            <a:spLocks noGrp="1"/>
          </p:cNvSpPr>
          <p:nvPr>
            <p:ph type="sldNum" idx="12"/>
          </p:nvPr>
        </p:nvSpPr>
        <p:spPr>
          <a:xfrm>
            <a:off x="10701867" y="6492876"/>
            <a:ext cx="14901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itle Only">
  <p:cSld name="2_Title Only">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157"/>
          <p:cNvSpPr txBox="1">
            <a:spLocks noGrp="1"/>
          </p:cNvSpPr>
          <p:nvPr>
            <p:ph type="title"/>
          </p:nvPr>
        </p:nvSpPr>
        <p:spPr>
          <a:xfrm>
            <a:off x="287867" y="1781176"/>
            <a:ext cx="3615267" cy="42449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F2F2F2"/>
              </a:buClr>
              <a:buSzPts val="4400"/>
              <a:buFont typeface="Questrial"/>
              <a:buNone/>
              <a:defRPr>
                <a:solidFill>
                  <a:srgbClr val="F2F2F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157"/>
          <p:cNvSpPr txBox="1">
            <a:spLocks noGrp="1"/>
          </p:cNvSpPr>
          <p:nvPr>
            <p:ph type="dt" idx="10"/>
          </p:nvPr>
        </p:nvSpPr>
        <p:spPr>
          <a:xfrm>
            <a:off x="9863667" y="6121401"/>
            <a:ext cx="1490133" cy="276227"/>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157"/>
          <p:cNvSpPr txBox="1">
            <a:spLocks noGrp="1"/>
          </p:cNvSpPr>
          <p:nvPr>
            <p:ph type="ftr" idx="11"/>
          </p:nvPr>
        </p:nvSpPr>
        <p:spPr>
          <a:xfrm>
            <a:off x="5850467" y="6432551"/>
            <a:ext cx="401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157"/>
          <p:cNvSpPr txBox="1">
            <a:spLocks noGrp="1"/>
          </p:cNvSpPr>
          <p:nvPr>
            <p:ph type="sldNum" idx="12"/>
          </p:nvPr>
        </p:nvSpPr>
        <p:spPr>
          <a:xfrm>
            <a:off x="10701867" y="6492876"/>
            <a:ext cx="14901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Only">
  <p:cSld name="1_Title Only">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158"/>
          <p:cNvSpPr txBox="1">
            <a:spLocks noGrp="1"/>
          </p:cNvSpPr>
          <p:nvPr>
            <p:ph type="title"/>
          </p:nvPr>
        </p:nvSpPr>
        <p:spPr>
          <a:xfrm>
            <a:off x="838200" y="155577"/>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400"/>
              <a:buFont typeface="Quest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p:cSld name="1_Title and Content">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16"/>
          <p:cNvSpPr txBox="1">
            <a:spLocks noGrp="1"/>
          </p:cNvSpPr>
          <p:nvPr>
            <p:ph type="dt" idx="10"/>
          </p:nvPr>
        </p:nvSpPr>
        <p:spPr>
          <a:xfrm>
            <a:off x="838200" y="6486008"/>
            <a:ext cx="27432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1F3864"/>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6"/>
          <p:cNvSpPr txBox="1">
            <a:spLocks noGrp="1"/>
          </p:cNvSpPr>
          <p:nvPr>
            <p:ph type="ftr" idx="11"/>
          </p:nvPr>
        </p:nvSpPr>
        <p:spPr>
          <a:xfrm>
            <a:off x="4038600" y="6486008"/>
            <a:ext cx="41148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1F3864"/>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16"/>
          <p:cNvSpPr txBox="1">
            <a:spLocks noGrp="1"/>
          </p:cNvSpPr>
          <p:nvPr>
            <p:ph type="sldNum" idx="12"/>
          </p:nvPr>
        </p:nvSpPr>
        <p:spPr>
          <a:xfrm>
            <a:off x="9156511" y="6492877"/>
            <a:ext cx="27432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1F3864"/>
                </a:solidFill>
                <a:latin typeface="Lato"/>
                <a:ea typeface="Lato"/>
                <a:cs typeface="Lato"/>
                <a:sym typeface="Lato"/>
              </a:defRPr>
            </a:lvl1pPr>
            <a:lvl2pPr marL="0" marR="0" lvl="1" indent="0" algn="r" rtl="0">
              <a:spcBef>
                <a:spcPts val="0"/>
              </a:spcBef>
              <a:buNone/>
              <a:defRPr sz="1200" b="1" i="0" u="none" strike="noStrike" cap="none">
                <a:solidFill>
                  <a:srgbClr val="1F3864"/>
                </a:solidFill>
                <a:latin typeface="Lato"/>
                <a:ea typeface="Lato"/>
                <a:cs typeface="Lato"/>
                <a:sym typeface="Lato"/>
              </a:defRPr>
            </a:lvl2pPr>
            <a:lvl3pPr marL="0" marR="0" lvl="2" indent="0" algn="r" rtl="0">
              <a:spcBef>
                <a:spcPts val="0"/>
              </a:spcBef>
              <a:buNone/>
              <a:defRPr sz="1200" b="1" i="0" u="none" strike="noStrike" cap="none">
                <a:solidFill>
                  <a:srgbClr val="1F3864"/>
                </a:solidFill>
                <a:latin typeface="Lato"/>
                <a:ea typeface="Lato"/>
                <a:cs typeface="Lato"/>
                <a:sym typeface="Lato"/>
              </a:defRPr>
            </a:lvl3pPr>
            <a:lvl4pPr marL="0" marR="0" lvl="3" indent="0" algn="r" rtl="0">
              <a:spcBef>
                <a:spcPts val="0"/>
              </a:spcBef>
              <a:buNone/>
              <a:defRPr sz="1200" b="1" i="0" u="none" strike="noStrike" cap="none">
                <a:solidFill>
                  <a:srgbClr val="1F3864"/>
                </a:solidFill>
                <a:latin typeface="Lato"/>
                <a:ea typeface="Lato"/>
                <a:cs typeface="Lato"/>
                <a:sym typeface="Lato"/>
              </a:defRPr>
            </a:lvl4pPr>
            <a:lvl5pPr marL="0" marR="0" lvl="4" indent="0" algn="r" rtl="0">
              <a:spcBef>
                <a:spcPts val="0"/>
              </a:spcBef>
              <a:buNone/>
              <a:defRPr sz="1200" b="1" i="0" u="none" strike="noStrike" cap="none">
                <a:solidFill>
                  <a:srgbClr val="1F3864"/>
                </a:solidFill>
                <a:latin typeface="Lato"/>
                <a:ea typeface="Lato"/>
                <a:cs typeface="Lato"/>
                <a:sym typeface="Lato"/>
              </a:defRPr>
            </a:lvl5pPr>
            <a:lvl6pPr marL="0" marR="0" lvl="5" indent="0" algn="r" rtl="0">
              <a:spcBef>
                <a:spcPts val="0"/>
              </a:spcBef>
              <a:buNone/>
              <a:defRPr sz="1200" b="1" i="0" u="none" strike="noStrike" cap="none">
                <a:solidFill>
                  <a:srgbClr val="1F3864"/>
                </a:solidFill>
                <a:latin typeface="Lato"/>
                <a:ea typeface="Lato"/>
                <a:cs typeface="Lato"/>
                <a:sym typeface="Lato"/>
              </a:defRPr>
            </a:lvl6pPr>
            <a:lvl7pPr marL="0" marR="0" lvl="6" indent="0" algn="r" rtl="0">
              <a:spcBef>
                <a:spcPts val="0"/>
              </a:spcBef>
              <a:buNone/>
              <a:defRPr sz="1200" b="1" i="0" u="none" strike="noStrike" cap="none">
                <a:solidFill>
                  <a:srgbClr val="1F3864"/>
                </a:solidFill>
                <a:latin typeface="Lato"/>
                <a:ea typeface="Lato"/>
                <a:cs typeface="Lato"/>
                <a:sym typeface="Lato"/>
              </a:defRPr>
            </a:lvl7pPr>
            <a:lvl8pPr marL="0" marR="0" lvl="7" indent="0" algn="r" rtl="0">
              <a:spcBef>
                <a:spcPts val="0"/>
              </a:spcBef>
              <a:buNone/>
              <a:defRPr sz="1200" b="1" i="0" u="none" strike="noStrike" cap="none">
                <a:solidFill>
                  <a:srgbClr val="1F3864"/>
                </a:solidFill>
                <a:latin typeface="Lato"/>
                <a:ea typeface="Lato"/>
                <a:cs typeface="Lato"/>
                <a:sym typeface="Lato"/>
              </a:defRPr>
            </a:lvl8pPr>
            <a:lvl9pPr marL="0" marR="0" lvl="8" indent="0" algn="r" rtl="0">
              <a:spcBef>
                <a:spcPts val="0"/>
              </a:spcBef>
              <a:buNone/>
              <a:defRPr sz="1200" b="1" i="0" u="none" strike="noStrike" cap="none">
                <a:solidFill>
                  <a:srgbClr val="1F3864"/>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95875310"/>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9">
            <a:alphaModFix/>
          </a:blip>
          <a:stretch>
            <a:fillRect/>
          </a:stretch>
        </a:blipFill>
        <a:effectLst/>
      </p:bgPr>
    </p:bg>
    <p:spTree>
      <p:nvGrpSpPr>
        <p:cNvPr id="1" name="Shape 84"/>
        <p:cNvGrpSpPr/>
        <p:nvPr/>
      </p:nvGrpSpPr>
      <p:grpSpPr>
        <a:xfrm>
          <a:off x="0" y="0"/>
          <a:ext cx="0" cy="0"/>
          <a:chOff x="0" y="0"/>
          <a:chExt cx="0" cy="0"/>
        </a:xfrm>
      </p:grpSpPr>
      <p:sp>
        <p:nvSpPr>
          <p:cNvPr id="85" name="Google Shape;85;p140"/>
          <p:cNvSpPr txBox="1">
            <a:spLocks noGrp="1"/>
          </p:cNvSpPr>
          <p:nvPr>
            <p:ph type="title"/>
          </p:nvPr>
        </p:nvSpPr>
        <p:spPr>
          <a:xfrm>
            <a:off x="838200" y="15557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Questrial"/>
              <a:buNone/>
              <a:defRPr sz="4400" b="0" i="0" u="none" strike="noStrike" cap="none">
                <a:solidFill>
                  <a:schemeClr val="dk1"/>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140"/>
          <p:cNvSpPr txBox="1">
            <a:spLocks noGrp="1"/>
          </p:cNvSpPr>
          <p:nvPr>
            <p:ph type="body" idx="1"/>
          </p:nvPr>
        </p:nvSpPr>
        <p:spPr>
          <a:xfrm>
            <a:off x="838200" y="1625600"/>
            <a:ext cx="10515600" cy="4460876"/>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estrial"/>
                <a:ea typeface="Questrial"/>
                <a:cs typeface="Questrial"/>
                <a:sym typeface="Quest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estrial"/>
                <a:ea typeface="Questrial"/>
                <a:cs typeface="Questrial"/>
                <a:sym typeface="Quest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estrial"/>
                <a:ea typeface="Questrial"/>
                <a:cs typeface="Questrial"/>
                <a:sym typeface="Quest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estrial"/>
                <a:ea typeface="Questrial"/>
                <a:cs typeface="Questrial"/>
                <a:sym typeface="Quest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estrial"/>
                <a:ea typeface="Questrial"/>
                <a:cs typeface="Questrial"/>
                <a:sym typeface="Quest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140"/>
          <p:cNvSpPr txBox="1">
            <a:spLocks noGrp="1"/>
          </p:cNvSpPr>
          <p:nvPr>
            <p:ph type="sldNum" idx="12"/>
          </p:nvPr>
        </p:nvSpPr>
        <p:spPr>
          <a:xfrm>
            <a:off x="10701867" y="6492876"/>
            <a:ext cx="1490133"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595959"/>
                </a:solidFill>
                <a:latin typeface="Calibri"/>
                <a:ea typeface="Calibri"/>
                <a:cs typeface="Calibri"/>
                <a:sym typeface="Calibri"/>
              </a:defRPr>
            </a:lvl1pPr>
            <a:lvl2pPr marL="0" marR="0" lvl="1" indent="0" algn="r" rtl="0">
              <a:spcBef>
                <a:spcPts val="0"/>
              </a:spcBef>
              <a:buNone/>
              <a:defRPr sz="1200">
                <a:solidFill>
                  <a:srgbClr val="595959"/>
                </a:solidFill>
                <a:latin typeface="Calibri"/>
                <a:ea typeface="Calibri"/>
                <a:cs typeface="Calibri"/>
                <a:sym typeface="Calibri"/>
              </a:defRPr>
            </a:lvl2pPr>
            <a:lvl3pPr marL="0" marR="0" lvl="2" indent="0" algn="r" rtl="0">
              <a:spcBef>
                <a:spcPts val="0"/>
              </a:spcBef>
              <a:buNone/>
              <a:defRPr sz="1200">
                <a:solidFill>
                  <a:srgbClr val="595959"/>
                </a:solidFill>
                <a:latin typeface="Calibri"/>
                <a:ea typeface="Calibri"/>
                <a:cs typeface="Calibri"/>
                <a:sym typeface="Calibri"/>
              </a:defRPr>
            </a:lvl3pPr>
            <a:lvl4pPr marL="0" marR="0" lvl="3" indent="0" algn="r" rtl="0">
              <a:spcBef>
                <a:spcPts val="0"/>
              </a:spcBef>
              <a:buNone/>
              <a:defRPr sz="1200">
                <a:solidFill>
                  <a:srgbClr val="595959"/>
                </a:solidFill>
                <a:latin typeface="Calibri"/>
                <a:ea typeface="Calibri"/>
                <a:cs typeface="Calibri"/>
                <a:sym typeface="Calibri"/>
              </a:defRPr>
            </a:lvl4pPr>
            <a:lvl5pPr marL="0" marR="0" lvl="4" indent="0" algn="r" rtl="0">
              <a:spcBef>
                <a:spcPts val="0"/>
              </a:spcBef>
              <a:buNone/>
              <a:defRPr sz="1200">
                <a:solidFill>
                  <a:srgbClr val="595959"/>
                </a:solidFill>
                <a:latin typeface="Calibri"/>
                <a:ea typeface="Calibri"/>
                <a:cs typeface="Calibri"/>
                <a:sym typeface="Calibri"/>
              </a:defRPr>
            </a:lvl5pPr>
            <a:lvl6pPr marL="0" marR="0" lvl="5" indent="0" algn="r" rtl="0">
              <a:spcBef>
                <a:spcPts val="0"/>
              </a:spcBef>
              <a:buNone/>
              <a:defRPr sz="1200">
                <a:solidFill>
                  <a:srgbClr val="595959"/>
                </a:solidFill>
                <a:latin typeface="Calibri"/>
                <a:ea typeface="Calibri"/>
                <a:cs typeface="Calibri"/>
                <a:sym typeface="Calibri"/>
              </a:defRPr>
            </a:lvl6pPr>
            <a:lvl7pPr marL="0" marR="0" lvl="6" indent="0" algn="r" rtl="0">
              <a:spcBef>
                <a:spcPts val="0"/>
              </a:spcBef>
              <a:buNone/>
              <a:defRPr sz="1200">
                <a:solidFill>
                  <a:srgbClr val="595959"/>
                </a:solidFill>
                <a:latin typeface="Calibri"/>
                <a:ea typeface="Calibri"/>
                <a:cs typeface="Calibri"/>
                <a:sym typeface="Calibri"/>
              </a:defRPr>
            </a:lvl7pPr>
            <a:lvl8pPr marL="0" marR="0" lvl="7" indent="0" algn="r" rtl="0">
              <a:spcBef>
                <a:spcPts val="0"/>
              </a:spcBef>
              <a:buNone/>
              <a:defRPr sz="1200">
                <a:solidFill>
                  <a:srgbClr val="595959"/>
                </a:solidFill>
                <a:latin typeface="Calibri"/>
                <a:ea typeface="Calibri"/>
                <a:cs typeface="Calibri"/>
                <a:sym typeface="Calibri"/>
              </a:defRPr>
            </a:lvl8pPr>
            <a:lvl9pPr marL="0" marR="0" lvl="8" indent="0" algn="r" rtl="0">
              <a:spcBef>
                <a:spcPts val="0"/>
              </a:spcBef>
              <a:buNone/>
              <a:defRPr sz="1200">
                <a:solidFill>
                  <a:srgbClr val="59595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4" r:id="rId2"/>
    <p:sldLayoutId id="2147483665" r:id="rId3"/>
    <p:sldLayoutId id="2147483666" r:id="rId4"/>
    <p:sldLayoutId id="2147483667" r:id="rId5"/>
    <p:sldLayoutId id="2147483668" r:id="rId6"/>
    <p:sldLayoutId id="2147483669" r:id="rId7"/>
  </p:sldLayoutIdLst>
  <p:transition spd="slow">
    <p:wip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3" descr="Text&#10;&#10;Description automatically generated"/>
          <p:cNvPicPr preferRelativeResize="0"/>
          <p:nvPr/>
        </p:nvPicPr>
        <p:blipFill rotWithShape="1">
          <a:blip r:embed="rId3">
            <a:alphaModFix/>
          </a:blip>
          <a:srcRect/>
          <a:stretch/>
        </p:blipFill>
        <p:spPr>
          <a:xfrm>
            <a:off x="386638" y="284379"/>
            <a:ext cx="3174367" cy="1153516"/>
          </a:xfrm>
          <a:prstGeom prst="rect">
            <a:avLst/>
          </a:prstGeom>
          <a:noFill/>
          <a:ln>
            <a:noFill/>
          </a:ln>
        </p:spPr>
      </p:pic>
      <p:sp>
        <p:nvSpPr>
          <p:cNvPr id="67" name="Google Shape;67;p3"/>
          <p:cNvSpPr txBox="1"/>
          <p:nvPr/>
        </p:nvSpPr>
        <p:spPr>
          <a:xfrm>
            <a:off x="386638" y="1560106"/>
            <a:ext cx="10435635" cy="930744"/>
          </a:xfrm>
          <a:prstGeom prst="rect">
            <a:avLst/>
          </a:prstGeom>
          <a:noFill/>
          <a:ln>
            <a:noFill/>
          </a:ln>
        </p:spPr>
        <p:txBody>
          <a:bodyPr spcFirstLastPara="1" wrap="square" lIns="91425" tIns="45700" rIns="91425" bIns="45700" anchor="t" anchorCtr="0">
            <a:noAutofit/>
          </a:bodyPr>
          <a:lstStyle/>
          <a:p>
            <a:pPr>
              <a:lnSpc>
                <a:spcPct val="90000"/>
              </a:lnSpc>
            </a:pPr>
            <a:r>
              <a:rPr lang="en-US" sz="5400" b="1">
                <a:solidFill>
                  <a:srgbClr val="C00000"/>
                </a:solidFill>
                <a:latin typeface="Questrial"/>
                <a:ea typeface="Questrial"/>
                <a:cs typeface="Questrial"/>
                <a:sym typeface="Questrial"/>
              </a:rPr>
              <a:t>PHÂN TÍCH THIẾT KẾ HỆ THỐNG</a:t>
            </a:r>
            <a:endParaRPr lang="en-US"/>
          </a:p>
        </p:txBody>
      </p:sp>
      <p:sp>
        <p:nvSpPr>
          <p:cNvPr id="68" name="Google Shape;68;p3"/>
          <p:cNvSpPr txBox="1"/>
          <p:nvPr/>
        </p:nvSpPr>
        <p:spPr>
          <a:xfrm>
            <a:off x="500932" y="4012056"/>
            <a:ext cx="7342483" cy="1855344"/>
          </a:xfrm>
          <a:prstGeom prst="rect">
            <a:avLst/>
          </a:prstGeom>
          <a:noFill/>
          <a:ln>
            <a:noFill/>
          </a:ln>
        </p:spPr>
        <p:txBody>
          <a:bodyPr spcFirstLastPara="1" wrap="square" lIns="91425" tIns="45700" rIns="91425" bIns="45700" anchor="t" anchorCtr="0">
            <a:noAutofit/>
          </a:bodyPr>
          <a:lstStyle/>
          <a:p>
            <a:pPr>
              <a:lnSpc>
                <a:spcPct val="90000"/>
              </a:lnSpc>
              <a:buClr>
                <a:srgbClr val="C00000"/>
              </a:buClr>
              <a:buSzPts val="2800"/>
            </a:pPr>
            <a:r>
              <a:rPr lang="en-US" sz="2000" err="1">
                <a:solidFill>
                  <a:srgbClr val="C00000"/>
                </a:solidFill>
                <a:latin typeface="Questrial"/>
                <a:ea typeface="Questrial"/>
                <a:cs typeface="Questrial"/>
                <a:sym typeface="Questrial"/>
              </a:rPr>
              <a:t>Nhóm</a:t>
            </a:r>
            <a:r>
              <a:rPr lang="en-US" sz="2000">
                <a:solidFill>
                  <a:srgbClr val="C00000"/>
                </a:solidFill>
                <a:latin typeface="Questrial"/>
                <a:ea typeface="Questrial"/>
                <a:cs typeface="Questrial"/>
                <a:sym typeface="Questrial"/>
              </a:rPr>
              <a:t> 02</a:t>
            </a:r>
            <a:r>
              <a:rPr lang="vi-VN" sz="2000">
                <a:solidFill>
                  <a:srgbClr val="C00000"/>
                </a:solidFill>
                <a:latin typeface="Questrial"/>
                <a:ea typeface="Questrial"/>
                <a:cs typeface="Questrial"/>
                <a:sym typeface="Questrial"/>
              </a:rPr>
              <a:t> </a:t>
            </a:r>
            <a:r>
              <a:rPr lang="en-US" sz="2000">
                <a:solidFill>
                  <a:srgbClr val="C00000"/>
                </a:solidFill>
                <a:latin typeface="Questrial"/>
                <a:ea typeface="Questrial"/>
                <a:cs typeface="Questrial"/>
                <a:sym typeface="Questrial"/>
              </a:rPr>
              <a:t>: </a:t>
            </a:r>
          </a:p>
          <a:p>
            <a:pPr marL="0" marR="0" lvl="0" indent="0" algn="l" rtl="0">
              <a:lnSpc>
                <a:spcPct val="90000"/>
              </a:lnSpc>
              <a:spcBef>
                <a:spcPts val="0"/>
              </a:spcBef>
              <a:spcAft>
                <a:spcPts val="0"/>
              </a:spcAft>
              <a:buClr>
                <a:srgbClr val="C00000"/>
              </a:buClr>
              <a:buSzPts val="2800"/>
              <a:buFont typeface="Lato"/>
              <a:buNone/>
            </a:pPr>
            <a:r>
              <a:rPr lang="vi-VN" sz="2000">
                <a:solidFill>
                  <a:srgbClr val="C00000"/>
                </a:solidFill>
                <a:latin typeface="Questrial"/>
                <a:ea typeface="Questrial"/>
                <a:cs typeface="Questrial"/>
                <a:sym typeface="Questrial"/>
              </a:rPr>
              <a:t>HÀ NGỌC KHÁNH 20200315</a:t>
            </a:r>
            <a:endParaRPr lang="vi-VN" sz="2000">
              <a:solidFill>
                <a:srgbClr val="C00000"/>
              </a:solidFill>
              <a:latin typeface="Questrial"/>
              <a:ea typeface="Questrial"/>
              <a:cs typeface="Questrial"/>
            </a:endParaRPr>
          </a:p>
          <a:p>
            <a:pPr marL="0" marR="0" lvl="0" indent="0" algn="l" rtl="0">
              <a:lnSpc>
                <a:spcPct val="90000"/>
              </a:lnSpc>
              <a:spcBef>
                <a:spcPts val="0"/>
              </a:spcBef>
              <a:spcAft>
                <a:spcPts val="0"/>
              </a:spcAft>
              <a:buClr>
                <a:srgbClr val="C00000"/>
              </a:buClr>
              <a:buSzPts val="2800"/>
              <a:buFont typeface="Lato"/>
              <a:buNone/>
            </a:pPr>
            <a:r>
              <a:rPr lang="vi-VN" sz="2000">
                <a:solidFill>
                  <a:srgbClr val="C00000"/>
                </a:solidFill>
                <a:latin typeface="Questrial"/>
                <a:ea typeface="Questrial"/>
                <a:cs typeface="Questrial"/>
                <a:sym typeface="Questrial"/>
              </a:rPr>
              <a:t>DƯƠNG TIẾN HOÀNG 20204832</a:t>
            </a:r>
            <a:endParaRPr lang="vi-VN" sz="2000">
              <a:solidFill>
                <a:srgbClr val="C00000"/>
              </a:solidFill>
              <a:latin typeface="Questrial"/>
              <a:ea typeface="Questrial"/>
              <a:cs typeface="Questrial"/>
            </a:endParaRPr>
          </a:p>
          <a:p>
            <a:pPr marL="0" marR="0" lvl="0" indent="0" algn="l" rtl="0">
              <a:lnSpc>
                <a:spcPct val="90000"/>
              </a:lnSpc>
              <a:spcBef>
                <a:spcPts val="0"/>
              </a:spcBef>
              <a:spcAft>
                <a:spcPts val="0"/>
              </a:spcAft>
              <a:buClr>
                <a:srgbClr val="C00000"/>
              </a:buClr>
              <a:buSzPts val="2800"/>
              <a:buFont typeface="Lato"/>
              <a:buNone/>
            </a:pPr>
            <a:r>
              <a:rPr lang="vi-VN" sz="2000">
                <a:solidFill>
                  <a:srgbClr val="C00000"/>
                </a:solidFill>
                <a:latin typeface="Questrial"/>
                <a:ea typeface="Questrial"/>
                <a:cs typeface="Questrial"/>
                <a:sym typeface="Questrial"/>
              </a:rPr>
              <a:t>BRAK LIHOU 20200836</a:t>
            </a:r>
            <a:endParaRPr lang="vi-VN" sz="2000">
              <a:solidFill>
                <a:srgbClr val="C00000"/>
              </a:solidFill>
              <a:latin typeface="Questrial"/>
              <a:ea typeface="Questrial"/>
              <a:cs typeface="Questrial"/>
            </a:endParaRPr>
          </a:p>
          <a:p>
            <a:pPr marL="0" marR="0" lvl="0" indent="0" algn="l" rtl="0">
              <a:lnSpc>
                <a:spcPct val="90000"/>
              </a:lnSpc>
              <a:spcBef>
                <a:spcPts val="0"/>
              </a:spcBef>
              <a:spcAft>
                <a:spcPts val="0"/>
              </a:spcAft>
              <a:buClr>
                <a:srgbClr val="C00000"/>
              </a:buClr>
              <a:buSzPts val="2800"/>
              <a:buFont typeface="Lato"/>
              <a:buNone/>
            </a:pPr>
            <a:r>
              <a:rPr lang="vi-VN" sz="2000">
                <a:solidFill>
                  <a:srgbClr val="C00000"/>
                </a:solidFill>
                <a:latin typeface="Questrial"/>
                <a:ea typeface="Questrial"/>
                <a:cs typeface="Questrial"/>
                <a:sym typeface="Questrial"/>
              </a:rPr>
              <a:t>VEN CHHUT 20200844</a:t>
            </a:r>
            <a:endParaRPr lang="vi-VN" sz="2000">
              <a:solidFill>
                <a:srgbClr val="C00000"/>
              </a:solidFill>
              <a:latin typeface="Questrial"/>
              <a:ea typeface="Questrial"/>
              <a:cs typeface="Questrial"/>
            </a:endParaRPr>
          </a:p>
          <a:p>
            <a:pPr marL="0" marR="0" lvl="0" indent="0" algn="l" rtl="0">
              <a:lnSpc>
                <a:spcPct val="90000"/>
              </a:lnSpc>
              <a:spcBef>
                <a:spcPts val="0"/>
              </a:spcBef>
              <a:spcAft>
                <a:spcPts val="0"/>
              </a:spcAft>
              <a:buClr>
                <a:srgbClr val="C00000"/>
              </a:buClr>
              <a:buSzPts val="2800"/>
              <a:buFont typeface="Lato"/>
              <a:buNone/>
            </a:pPr>
            <a:endParaRPr lang="vi-VN" sz="2000" i="0" u="none" strike="noStrike" cap="none">
              <a:solidFill>
                <a:srgbClr val="C00000"/>
              </a:solidFill>
              <a:latin typeface="Questrial"/>
              <a:ea typeface="Questrial"/>
              <a:cs typeface="Questrial"/>
            </a:endParaRPr>
          </a:p>
        </p:txBody>
      </p:sp>
      <p:sp>
        <p:nvSpPr>
          <p:cNvPr id="69" name="Google Shape;69;p3"/>
          <p:cNvSpPr txBox="1">
            <a:spLocks noGrp="1"/>
          </p:cNvSpPr>
          <p:nvPr>
            <p:ph type="sldNum" idx="12"/>
          </p:nvPr>
        </p:nvSpPr>
        <p:spPr>
          <a:xfrm>
            <a:off x="9156511" y="6492877"/>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a:t>
            </a:fld>
            <a:endParaRPr/>
          </a:p>
        </p:txBody>
      </p:sp>
      <p:sp>
        <p:nvSpPr>
          <p:cNvPr id="3" name="TextBox 2"/>
          <p:cNvSpPr txBox="1"/>
          <p:nvPr/>
        </p:nvSpPr>
        <p:spPr>
          <a:xfrm>
            <a:off x="3229248" y="2782669"/>
            <a:ext cx="7871664" cy="646331"/>
          </a:xfrm>
          <a:prstGeom prst="rect">
            <a:avLst/>
          </a:prstGeom>
          <a:noFill/>
        </p:spPr>
        <p:txBody>
          <a:bodyPr wrap="square" lIns="91440" tIns="45720" rIns="91440" bIns="45720" rtlCol="0" anchor="t">
            <a:spAutoFit/>
          </a:bodyPr>
          <a:lstStyle/>
          <a:p>
            <a:r>
              <a:rPr lang="en-US" sz="3600">
                <a:solidFill>
                  <a:srgbClr val="FF0000"/>
                </a:solidFill>
              </a:rPr>
              <a:t>QUẢN LÝ THƯ VIỆN</a:t>
            </a:r>
          </a:p>
        </p:txBody>
      </p:sp>
    </p:spTree>
    <p:extLst>
      <p:ext uri="{BB962C8B-B14F-4D97-AF65-F5344CB8AC3E}">
        <p14:creationId xmlns:p14="http://schemas.microsoft.com/office/powerpoint/2010/main" val="33788961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49" name="Rectangle 14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 name="Rectangle 15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Google Shape;139;p3"/>
          <p:cNvSpPr txBox="1">
            <a:spLocks noGrp="1"/>
          </p:cNvSpPr>
          <p:nvPr>
            <p:ph type="title"/>
          </p:nvPr>
        </p:nvSpPr>
        <p:spPr>
          <a:xfrm>
            <a:off x="1043631" y="809898"/>
            <a:ext cx="9942716" cy="1554480"/>
          </a:xfrm>
          <a:prstGeom prst="rect">
            <a:avLst/>
          </a:prstGeom>
        </p:spPr>
        <p:txBody>
          <a:bodyPr spcFirstLastPara="1" lIns="91425" tIns="45700" rIns="91425" bIns="45700" anchor="ctr" anchorCtr="0">
            <a:normAutofit/>
          </a:bodyPr>
          <a:lstStyle/>
          <a:p>
            <a:pPr>
              <a:buSzPct val="100000"/>
            </a:pPr>
            <a:r>
              <a:rPr lang="vi-VN" sz="4000"/>
              <a:t>1.3. Mô tả sơ bộ về giải pháp xây dựng hệ thống</a:t>
            </a:r>
            <a:endParaRPr lang="en-US" sz="4000"/>
          </a:p>
        </p:txBody>
      </p:sp>
      <p:sp>
        <p:nvSpPr>
          <p:cNvPr id="4" name="Text Placeholder 3">
            <a:extLst>
              <a:ext uri="{FF2B5EF4-FFF2-40B4-BE49-F238E27FC236}">
                <a16:creationId xmlns:a16="http://schemas.microsoft.com/office/drawing/2014/main" id="{DBD320D9-C8A4-B648-E27E-3B278392C223}"/>
              </a:ext>
            </a:extLst>
          </p:cNvPr>
          <p:cNvSpPr>
            <a:spLocks noGrp="1"/>
          </p:cNvSpPr>
          <p:nvPr>
            <p:ph type="body" idx="1"/>
          </p:nvPr>
        </p:nvSpPr>
        <p:spPr>
          <a:xfrm>
            <a:off x="1045028" y="2704014"/>
            <a:ext cx="9941319" cy="3438166"/>
          </a:xfrm>
        </p:spPr>
        <p:txBody>
          <a:bodyPr anchor="ctr">
            <a:normAutofit/>
          </a:bodyPr>
          <a:lstStyle/>
          <a:p>
            <a:pPr>
              <a:buFont typeface="Wingdings" panose="05000000000000000000" pitchFamily="2" charset="2"/>
              <a:buChar char="q"/>
            </a:pPr>
            <a:r>
              <a:rPr lang="vi-VN"/>
              <a:t>Quản lý hệ thống và quản trị người dùng</a:t>
            </a:r>
            <a:endParaRPr lang="en-US"/>
          </a:p>
          <a:p>
            <a:r>
              <a:rPr lang="vi-VN"/>
              <a:t>Xây dựng chức năng quản lý hệ thống để quản trị người dùng và phân quyền truy cập.</a:t>
            </a:r>
          </a:p>
          <a:p>
            <a:r>
              <a:rPr lang="vi-VN"/>
              <a:t>Triển khai tính năng đăng nhập và xác thực người dùng để kiểm soát quyền truy cập vào các chức năng khác nhau.</a:t>
            </a:r>
          </a:p>
          <a:p>
            <a:r>
              <a:rPr lang="vi-VN"/>
              <a:t>Tạo các giao diện và chức năng cho admin để quản lý người dùng, quản trị phân quyền và cài đặt hệ thống.</a:t>
            </a:r>
          </a:p>
          <a:p>
            <a:pPr marL="76200" indent="0">
              <a:buNone/>
            </a:pPr>
            <a:endParaRPr lang="vi-VN"/>
          </a:p>
        </p:txBody>
      </p:sp>
      <p:cxnSp>
        <p:nvCxnSpPr>
          <p:cNvPr id="155" name="Straight Connector 15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1" name="Google Shape;141;p3"/>
          <p:cNvSpPr txBox="1">
            <a:spLocks noGrp="1"/>
          </p:cNvSpPr>
          <p:nvPr>
            <p:ph type="sldNum" idx="12"/>
          </p:nvPr>
        </p:nvSpPr>
        <p:spPr>
          <a:xfrm>
            <a:off x="8610600" y="649224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10</a:t>
            </a:fld>
            <a:endParaRPr lang="en-US"/>
          </a:p>
        </p:txBody>
      </p:sp>
    </p:spTree>
    <p:extLst>
      <p:ext uri="{BB962C8B-B14F-4D97-AF65-F5344CB8AC3E}">
        <p14:creationId xmlns:p14="http://schemas.microsoft.com/office/powerpoint/2010/main" val="109876850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49" name="Rectangle 14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 name="Rectangle 15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Google Shape;139;p3"/>
          <p:cNvSpPr txBox="1">
            <a:spLocks noGrp="1"/>
          </p:cNvSpPr>
          <p:nvPr>
            <p:ph type="title"/>
          </p:nvPr>
        </p:nvSpPr>
        <p:spPr>
          <a:xfrm>
            <a:off x="1043631" y="809898"/>
            <a:ext cx="9942716" cy="1554480"/>
          </a:xfrm>
          <a:prstGeom prst="rect">
            <a:avLst/>
          </a:prstGeom>
        </p:spPr>
        <p:txBody>
          <a:bodyPr spcFirstLastPara="1" lIns="91425" tIns="45700" rIns="91425" bIns="45700" anchor="ctr" anchorCtr="0">
            <a:normAutofit/>
          </a:bodyPr>
          <a:lstStyle/>
          <a:p>
            <a:pPr>
              <a:buSzPct val="100000"/>
            </a:pPr>
            <a:r>
              <a:rPr lang="vi-VN" sz="4000"/>
              <a:t>1.3. Mô tả sơ bộ về giải pháp xây dựng hệ thống</a:t>
            </a:r>
            <a:endParaRPr lang="en-US" sz="4000"/>
          </a:p>
        </p:txBody>
      </p:sp>
      <p:sp>
        <p:nvSpPr>
          <p:cNvPr id="4" name="Text Placeholder 3">
            <a:extLst>
              <a:ext uri="{FF2B5EF4-FFF2-40B4-BE49-F238E27FC236}">
                <a16:creationId xmlns:a16="http://schemas.microsoft.com/office/drawing/2014/main" id="{DBD320D9-C8A4-B648-E27E-3B278392C223}"/>
              </a:ext>
            </a:extLst>
          </p:cNvPr>
          <p:cNvSpPr>
            <a:spLocks noGrp="1"/>
          </p:cNvSpPr>
          <p:nvPr>
            <p:ph type="body" idx="1"/>
          </p:nvPr>
        </p:nvSpPr>
        <p:spPr>
          <a:xfrm>
            <a:off x="1045028" y="2704014"/>
            <a:ext cx="9941319" cy="3438166"/>
          </a:xfrm>
        </p:spPr>
        <p:txBody>
          <a:bodyPr anchor="ctr">
            <a:normAutofit/>
          </a:bodyPr>
          <a:lstStyle/>
          <a:p>
            <a:pPr>
              <a:buFont typeface="Wingdings" panose="05000000000000000000" pitchFamily="2" charset="2"/>
              <a:buChar char="q"/>
            </a:pPr>
            <a:r>
              <a:rPr lang="vi-VN"/>
              <a:t>Quản lý kho sách</a:t>
            </a:r>
            <a:endParaRPr lang="en-US"/>
          </a:p>
          <a:p>
            <a:r>
              <a:rPr lang="vi-VN"/>
              <a:t>Xây dựng chức năng cập nhật sách để cho phép quản lý thư viện thêm mới, chỉnh sửa hoặc xóa thông tin sách.</a:t>
            </a:r>
          </a:p>
          <a:p>
            <a:r>
              <a:rPr lang="vi-VN"/>
              <a:t>Triển khai chức năng phân loại sách theo các tiêu chí như thể loại, tác giả, trạng thái.</a:t>
            </a:r>
          </a:p>
          <a:p>
            <a:r>
              <a:rPr lang="vi-VN"/>
              <a:t>Cung cấp tính năng tìm kiếm sách để người dùng có thể dễ dàng tìm kiếm sách theo tên sách, tên tác giả, trạng thái và thể loại.</a:t>
            </a:r>
          </a:p>
          <a:p>
            <a:pPr marL="76200" indent="0">
              <a:buNone/>
            </a:pPr>
            <a:endParaRPr lang="vi-VN"/>
          </a:p>
        </p:txBody>
      </p:sp>
      <p:cxnSp>
        <p:nvCxnSpPr>
          <p:cNvPr id="155" name="Straight Connector 15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1" name="Google Shape;141;p3"/>
          <p:cNvSpPr txBox="1">
            <a:spLocks noGrp="1"/>
          </p:cNvSpPr>
          <p:nvPr>
            <p:ph type="sldNum" idx="12"/>
          </p:nvPr>
        </p:nvSpPr>
        <p:spPr>
          <a:xfrm>
            <a:off x="8610600" y="649224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11</a:t>
            </a:fld>
            <a:endParaRPr lang="en-US"/>
          </a:p>
        </p:txBody>
      </p:sp>
    </p:spTree>
    <p:extLst>
      <p:ext uri="{BB962C8B-B14F-4D97-AF65-F5344CB8AC3E}">
        <p14:creationId xmlns:p14="http://schemas.microsoft.com/office/powerpoint/2010/main" val="413750513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49" name="Rectangle 14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 name="Rectangle 15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Google Shape;139;p3"/>
          <p:cNvSpPr txBox="1">
            <a:spLocks noGrp="1"/>
          </p:cNvSpPr>
          <p:nvPr>
            <p:ph type="title"/>
          </p:nvPr>
        </p:nvSpPr>
        <p:spPr>
          <a:xfrm>
            <a:off x="1043631" y="809898"/>
            <a:ext cx="9942716" cy="1554480"/>
          </a:xfrm>
          <a:prstGeom prst="rect">
            <a:avLst/>
          </a:prstGeom>
        </p:spPr>
        <p:txBody>
          <a:bodyPr spcFirstLastPara="1" lIns="91425" tIns="45700" rIns="91425" bIns="45700" anchor="ctr" anchorCtr="0">
            <a:normAutofit/>
          </a:bodyPr>
          <a:lstStyle/>
          <a:p>
            <a:pPr>
              <a:buSzPct val="100000"/>
            </a:pPr>
            <a:r>
              <a:rPr lang="vi-VN" sz="4000"/>
              <a:t>1.3. Mô tả sơ bộ về giải pháp xây dựng hệ thống</a:t>
            </a:r>
            <a:endParaRPr lang="en-US" sz="4000"/>
          </a:p>
        </p:txBody>
      </p:sp>
      <p:sp>
        <p:nvSpPr>
          <p:cNvPr id="4" name="Text Placeholder 3">
            <a:extLst>
              <a:ext uri="{FF2B5EF4-FFF2-40B4-BE49-F238E27FC236}">
                <a16:creationId xmlns:a16="http://schemas.microsoft.com/office/drawing/2014/main" id="{DBD320D9-C8A4-B648-E27E-3B278392C223}"/>
              </a:ext>
            </a:extLst>
          </p:cNvPr>
          <p:cNvSpPr>
            <a:spLocks noGrp="1"/>
          </p:cNvSpPr>
          <p:nvPr>
            <p:ph type="body" idx="1"/>
          </p:nvPr>
        </p:nvSpPr>
        <p:spPr>
          <a:xfrm>
            <a:off x="1045028" y="2704014"/>
            <a:ext cx="9941319" cy="3438166"/>
          </a:xfrm>
        </p:spPr>
        <p:txBody>
          <a:bodyPr anchor="ctr">
            <a:normAutofit/>
          </a:bodyPr>
          <a:lstStyle/>
          <a:p>
            <a:pPr>
              <a:buFont typeface="Wingdings" panose="05000000000000000000" pitchFamily="2" charset="2"/>
              <a:buChar char="q"/>
            </a:pPr>
            <a:r>
              <a:rPr lang="vi-VN"/>
              <a:t>Quản lý độc giả</a:t>
            </a:r>
            <a:endParaRPr lang="en-US"/>
          </a:p>
          <a:p>
            <a:r>
              <a:rPr lang="vi-VN"/>
              <a:t>Xây dựng chức năng quản lý thông tin tài khoản độc giả và cung cấp giao diện cho độc giả cập nhật thông tin cá nhân.</a:t>
            </a:r>
          </a:p>
          <a:p>
            <a:r>
              <a:rPr lang="vi-VN"/>
              <a:t>Triển khai chức năng cập nhật danh sách độc giả để quản lý thư viện có thể thêm mới, chỉnh sửa hoặc xóa thông tin độc giả.</a:t>
            </a:r>
          </a:p>
          <a:p>
            <a:r>
              <a:rPr lang="vi-VN"/>
              <a:t>Tạo tính năng tìm kiếm độc giả để người dùng có thể tìm kiếm độc giả theo tên, số thẻ thành viên hoặc các thông tin liên quan khác.</a:t>
            </a:r>
          </a:p>
        </p:txBody>
      </p:sp>
      <p:cxnSp>
        <p:nvCxnSpPr>
          <p:cNvPr id="155" name="Straight Connector 15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1" name="Google Shape;141;p3"/>
          <p:cNvSpPr txBox="1">
            <a:spLocks noGrp="1"/>
          </p:cNvSpPr>
          <p:nvPr>
            <p:ph type="sldNum" idx="12"/>
          </p:nvPr>
        </p:nvSpPr>
        <p:spPr>
          <a:xfrm>
            <a:off x="8610600" y="649224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12</a:t>
            </a:fld>
            <a:endParaRPr lang="en-US"/>
          </a:p>
        </p:txBody>
      </p:sp>
    </p:spTree>
    <p:extLst>
      <p:ext uri="{BB962C8B-B14F-4D97-AF65-F5344CB8AC3E}">
        <p14:creationId xmlns:p14="http://schemas.microsoft.com/office/powerpoint/2010/main" val="120760266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49" name="Rectangle 14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 name="Rectangle 15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Google Shape;139;p3"/>
          <p:cNvSpPr txBox="1">
            <a:spLocks noGrp="1"/>
          </p:cNvSpPr>
          <p:nvPr>
            <p:ph type="title"/>
          </p:nvPr>
        </p:nvSpPr>
        <p:spPr>
          <a:xfrm>
            <a:off x="1043631" y="809898"/>
            <a:ext cx="9942716" cy="1554480"/>
          </a:xfrm>
          <a:prstGeom prst="rect">
            <a:avLst/>
          </a:prstGeom>
        </p:spPr>
        <p:txBody>
          <a:bodyPr spcFirstLastPara="1" lIns="91425" tIns="45700" rIns="91425" bIns="45700" anchor="ctr" anchorCtr="0">
            <a:normAutofit/>
          </a:bodyPr>
          <a:lstStyle/>
          <a:p>
            <a:pPr>
              <a:buSzPct val="100000"/>
            </a:pPr>
            <a:r>
              <a:rPr lang="vi-VN" sz="4000"/>
              <a:t>1.3. Mô tả sơ bộ về giải pháp xây dựng hệ thống</a:t>
            </a:r>
            <a:endParaRPr lang="en-US" sz="4000"/>
          </a:p>
        </p:txBody>
      </p:sp>
      <p:sp>
        <p:nvSpPr>
          <p:cNvPr id="4" name="Text Placeholder 3">
            <a:extLst>
              <a:ext uri="{FF2B5EF4-FFF2-40B4-BE49-F238E27FC236}">
                <a16:creationId xmlns:a16="http://schemas.microsoft.com/office/drawing/2014/main" id="{DBD320D9-C8A4-B648-E27E-3B278392C223}"/>
              </a:ext>
            </a:extLst>
          </p:cNvPr>
          <p:cNvSpPr>
            <a:spLocks noGrp="1"/>
          </p:cNvSpPr>
          <p:nvPr>
            <p:ph type="body" idx="1"/>
          </p:nvPr>
        </p:nvSpPr>
        <p:spPr>
          <a:xfrm>
            <a:off x="1045028" y="2704014"/>
            <a:ext cx="9941319" cy="3438166"/>
          </a:xfrm>
        </p:spPr>
        <p:txBody>
          <a:bodyPr anchor="ctr">
            <a:normAutofit/>
          </a:bodyPr>
          <a:lstStyle/>
          <a:p>
            <a:pPr>
              <a:buFont typeface="Wingdings" panose="05000000000000000000" pitchFamily="2" charset="2"/>
              <a:buChar char="q"/>
            </a:pPr>
            <a:r>
              <a:rPr lang="vi-VN"/>
              <a:t>Quản lý mượn trả</a:t>
            </a:r>
          </a:p>
          <a:p>
            <a:r>
              <a:rPr lang="vi-VN"/>
              <a:t>Xây dựng chức năng quản lý sách mượn và sách trả để ghi nhận thông tin về việc mượn và trả sách của độc giả.</a:t>
            </a:r>
          </a:p>
          <a:p>
            <a:r>
              <a:rPr lang="vi-VN"/>
              <a:t>Cung cấp chức năng quản lý thẻ mượn để ghi nhận thông tin về hạn mức mượn sách, số sách đang mượn và các thông tin liên quan khác.</a:t>
            </a:r>
          </a:p>
        </p:txBody>
      </p:sp>
      <p:cxnSp>
        <p:nvCxnSpPr>
          <p:cNvPr id="155" name="Straight Connector 15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1" name="Google Shape;141;p3"/>
          <p:cNvSpPr txBox="1">
            <a:spLocks noGrp="1"/>
          </p:cNvSpPr>
          <p:nvPr>
            <p:ph type="sldNum" idx="12"/>
          </p:nvPr>
        </p:nvSpPr>
        <p:spPr>
          <a:xfrm>
            <a:off x="8610600" y="649224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13</a:t>
            </a:fld>
            <a:endParaRPr lang="en-US"/>
          </a:p>
        </p:txBody>
      </p:sp>
    </p:spTree>
    <p:extLst>
      <p:ext uri="{BB962C8B-B14F-4D97-AF65-F5344CB8AC3E}">
        <p14:creationId xmlns:p14="http://schemas.microsoft.com/office/powerpoint/2010/main" val="391393992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49" name="Rectangle 14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 name="Rectangle 15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Google Shape;139;p3"/>
          <p:cNvSpPr txBox="1">
            <a:spLocks noGrp="1"/>
          </p:cNvSpPr>
          <p:nvPr>
            <p:ph type="title"/>
          </p:nvPr>
        </p:nvSpPr>
        <p:spPr>
          <a:xfrm>
            <a:off x="1043631" y="809898"/>
            <a:ext cx="9942716" cy="1554480"/>
          </a:xfrm>
          <a:prstGeom prst="rect">
            <a:avLst/>
          </a:prstGeom>
        </p:spPr>
        <p:txBody>
          <a:bodyPr spcFirstLastPara="1" lIns="91425" tIns="45700" rIns="91425" bIns="45700" anchor="ctr" anchorCtr="0">
            <a:normAutofit/>
          </a:bodyPr>
          <a:lstStyle/>
          <a:p>
            <a:pPr>
              <a:buSzPct val="100000"/>
            </a:pPr>
            <a:r>
              <a:rPr lang="vi-VN" sz="4000"/>
              <a:t>1.3. Mô tả sơ bộ về giải pháp xây dựng hệ thống</a:t>
            </a:r>
            <a:endParaRPr lang="en-US" sz="4000"/>
          </a:p>
        </p:txBody>
      </p:sp>
      <p:sp>
        <p:nvSpPr>
          <p:cNvPr id="4" name="Text Placeholder 3">
            <a:extLst>
              <a:ext uri="{FF2B5EF4-FFF2-40B4-BE49-F238E27FC236}">
                <a16:creationId xmlns:a16="http://schemas.microsoft.com/office/drawing/2014/main" id="{DBD320D9-C8A4-B648-E27E-3B278392C223}"/>
              </a:ext>
            </a:extLst>
          </p:cNvPr>
          <p:cNvSpPr>
            <a:spLocks noGrp="1"/>
          </p:cNvSpPr>
          <p:nvPr>
            <p:ph type="body" idx="1"/>
          </p:nvPr>
        </p:nvSpPr>
        <p:spPr>
          <a:xfrm>
            <a:off x="1045028" y="2704014"/>
            <a:ext cx="9941319" cy="3438166"/>
          </a:xfrm>
        </p:spPr>
        <p:txBody>
          <a:bodyPr anchor="ctr">
            <a:normAutofit/>
          </a:bodyPr>
          <a:lstStyle/>
          <a:p>
            <a:pPr>
              <a:buFont typeface="Wingdings" panose="05000000000000000000" pitchFamily="2" charset="2"/>
              <a:buChar char="q"/>
            </a:pPr>
            <a:r>
              <a:rPr lang="vi-VN"/>
              <a:t>Thống kê</a:t>
            </a:r>
            <a:endParaRPr lang="en-US"/>
          </a:p>
          <a:p>
            <a:r>
              <a:rPr lang="vi-VN"/>
              <a:t>Xây dựng chức năng thống kê sách còn lại trong kho và sách đã được mượn để cung cấp thông tin thống kê cho người quản lý thư viện.</a:t>
            </a:r>
          </a:p>
          <a:p>
            <a:r>
              <a:rPr lang="vi-VN"/>
              <a:t>Phát triển chức năng thống kê sách đã mượn trong thời gian cụ thể để giúp người dùng có cái nhìn tổng quan về tình trạng mượn sách.</a:t>
            </a:r>
          </a:p>
        </p:txBody>
      </p:sp>
      <p:cxnSp>
        <p:nvCxnSpPr>
          <p:cNvPr id="155" name="Straight Connector 15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1" name="Google Shape;141;p3"/>
          <p:cNvSpPr txBox="1">
            <a:spLocks noGrp="1"/>
          </p:cNvSpPr>
          <p:nvPr>
            <p:ph type="sldNum" idx="12"/>
          </p:nvPr>
        </p:nvSpPr>
        <p:spPr>
          <a:xfrm>
            <a:off x="8610600" y="649224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14</a:t>
            </a:fld>
            <a:endParaRPr lang="en-US"/>
          </a:p>
        </p:txBody>
      </p:sp>
    </p:spTree>
    <p:extLst>
      <p:ext uri="{BB962C8B-B14F-4D97-AF65-F5344CB8AC3E}">
        <p14:creationId xmlns:p14="http://schemas.microsoft.com/office/powerpoint/2010/main" val="265654731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49" name="Straight Connector 148">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Rectangle 15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Google Shape;139;p3"/>
          <p:cNvSpPr txBox="1">
            <a:spLocks noGrp="1"/>
          </p:cNvSpPr>
          <p:nvPr>
            <p:ph type="title"/>
          </p:nvPr>
        </p:nvSpPr>
        <p:spPr>
          <a:xfrm>
            <a:off x="1524000" y="1584683"/>
            <a:ext cx="9144000" cy="2551829"/>
          </a:xfrm>
          <a:prstGeom prst="rect">
            <a:avLst/>
          </a:prstGeom>
        </p:spPr>
        <p:txBody>
          <a:bodyPr spcFirstLastPara="1" vert="horz" lIns="91440" tIns="45720" rIns="91440" bIns="45720" rtlCol="0" anchor="ctr" anchorCtr="0">
            <a:normAutofit/>
          </a:bodyPr>
          <a:lstStyle/>
          <a:p>
            <a:pPr algn="ctr">
              <a:spcBef>
                <a:spcPct val="0"/>
              </a:spcBef>
              <a:buSzPct val="100000"/>
            </a:pPr>
            <a:r>
              <a:rPr lang="en-US" sz="6600" kern="1200" err="1">
                <a:solidFill>
                  <a:schemeClr val="tx1"/>
                </a:solidFill>
                <a:latin typeface="+mj-lt"/>
                <a:ea typeface="+mj-ea"/>
                <a:cs typeface="+mj-cs"/>
              </a:rPr>
              <a:t>Phân</a:t>
            </a:r>
            <a:r>
              <a:rPr lang="en-US" sz="6600" kern="1200">
                <a:solidFill>
                  <a:schemeClr val="tx1"/>
                </a:solidFill>
                <a:latin typeface="+mj-lt"/>
                <a:ea typeface="+mj-ea"/>
                <a:cs typeface="+mj-cs"/>
              </a:rPr>
              <a:t> </a:t>
            </a:r>
            <a:r>
              <a:rPr lang="en-US" sz="6600" kern="1200" err="1">
                <a:solidFill>
                  <a:schemeClr val="tx1"/>
                </a:solidFill>
                <a:latin typeface="+mj-lt"/>
                <a:ea typeface="+mj-ea"/>
                <a:cs typeface="+mj-cs"/>
              </a:rPr>
              <a:t>tích</a:t>
            </a:r>
            <a:r>
              <a:rPr lang="en-US" sz="6600" kern="1200">
                <a:solidFill>
                  <a:schemeClr val="tx1"/>
                </a:solidFill>
                <a:latin typeface="+mj-lt"/>
                <a:ea typeface="+mj-ea"/>
                <a:cs typeface="+mj-cs"/>
              </a:rPr>
              <a:t> </a:t>
            </a:r>
            <a:r>
              <a:rPr lang="en-US" sz="6600" kern="1200" err="1">
                <a:solidFill>
                  <a:schemeClr val="tx1"/>
                </a:solidFill>
                <a:latin typeface="+mj-lt"/>
                <a:ea typeface="+mj-ea"/>
                <a:cs typeface="+mj-cs"/>
              </a:rPr>
              <a:t>nghiệp</a:t>
            </a:r>
            <a:r>
              <a:rPr lang="en-US" sz="6600" kern="1200">
                <a:solidFill>
                  <a:schemeClr val="tx1"/>
                </a:solidFill>
                <a:latin typeface="+mj-lt"/>
                <a:ea typeface="+mj-ea"/>
                <a:cs typeface="+mj-cs"/>
              </a:rPr>
              <a:t> </a:t>
            </a:r>
            <a:r>
              <a:rPr lang="en-US" sz="6600" kern="1200" err="1">
                <a:solidFill>
                  <a:schemeClr val="tx1"/>
                </a:solidFill>
                <a:latin typeface="+mj-lt"/>
                <a:ea typeface="+mj-ea"/>
                <a:cs typeface="+mj-cs"/>
              </a:rPr>
              <a:t>vụ</a:t>
            </a:r>
            <a:endParaRPr lang="en-US" sz="6600" kern="1200" err="1">
              <a:solidFill>
                <a:schemeClr val="tx1"/>
              </a:solidFill>
              <a:latin typeface="+mj-lt"/>
              <a:ea typeface="+mj-ea"/>
              <a:cs typeface="Arial"/>
            </a:endParaRPr>
          </a:p>
        </p:txBody>
      </p:sp>
      <p:sp>
        <p:nvSpPr>
          <p:cNvPr id="141" name="Google Shape;141;p3"/>
          <p:cNvSpPr txBox="1">
            <a:spLocks noGrp="1"/>
          </p:cNvSpPr>
          <p:nvPr>
            <p:ph type="sldNum" idx="12"/>
          </p:nvPr>
        </p:nvSpPr>
        <p:spPr>
          <a:xfrm>
            <a:off x="8610600" y="6492240"/>
            <a:ext cx="2743200" cy="365125"/>
          </a:xfrm>
          <a:prstGeom prst="rect">
            <a:avLst/>
          </a:prstGeom>
        </p:spPr>
        <p:txBody>
          <a:bodyPr spcFirstLastPara="1" vert="horz" lIns="91440" tIns="45720" rIns="91440" bIns="45720" rtlCol="0" anchor="ctr" anchorCtr="0">
            <a:normAutofit/>
          </a:bodyPr>
          <a:lstStyle/>
          <a:p>
            <a:pPr lvl="0" indent="0">
              <a:spcBef>
                <a:spcPts val="0"/>
              </a:spcBef>
              <a:spcAft>
                <a:spcPts val="600"/>
              </a:spcAft>
              <a:buNone/>
            </a:pPr>
            <a:fld id="{00000000-1234-1234-1234-123412341234}" type="slidenum">
              <a:rPr lang="en-US" kern="1200">
                <a:solidFill>
                  <a:schemeClr val="tx1">
                    <a:tint val="75000"/>
                  </a:schemeClr>
                </a:solidFill>
                <a:latin typeface="+mn-lt"/>
                <a:ea typeface="+mn-ea"/>
                <a:cs typeface="+mn-cs"/>
              </a:rPr>
              <a:pPr lvl="0" indent="0">
                <a:spcBef>
                  <a:spcPts val="0"/>
                </a:spcBef>
                <a:spcAft>
                  <a:spcPts val="600"/>
                </a:spcAft>
                <a:buNone/>
              </a:pPr>
              <a:t>15</a:t>
            </a:fld>
            <a:endParaRPr lang="en-US"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141483780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a:buSzPct val="100000"/>
            </a:pPr>
            <a:r>
              <a:rPr lang="en-US"/>
              <a:t>II. </a:t>
            </a:r>
            <a:r>
              <a:rPr lang="vi-VN"/>
              <a:t>Phân tích nghiệp vụ</a:t>
            </a:r>
          </a:p>
        </p:txBody>
      </p:sp>
      <p:sp>
        <p:nvSpPr>
          <p:cNvPr id="140" name="Google Shape;140;p3"/>
          <p:cNvSpPr txBox="1">
            <a:spLocks noGrp="1"/>
          </p:cNvSpPr>
          <p:nvPr>
            <p:ph type="body" idx="1"/>
          </p:nvPr>
        </p:nvSpPr>
        <p:spPr>
          <a:xfrm>
            <a:off x="838200" y="1094509"/>
            <a:ext cx="10515600" cy="4982442"/>
          </a:xfrm>
          <a:prstGeom prst="rect">
            <a:avLst/>
          </a:prstGeom>
          <a:noFill/>
          <a:ln>
            <a:noFill/>
          </a:ln>
        </p:spPr>
        <p:txBody>
          <a:bodyPr spcFirstLastPara="1" wrap="square" lIns="91425" tIns="45700" rIns="91425" bIns="45700" anchor="t" anchorCtr="0">
            <a:normAutofit fontScale="92500" lnSpcReduction="10000"/>
          </a:bodyPr>
          <a:lstStyle/>
          <a:p>
            <a:pPr marL="0" indent="0">
              <a:spcBef>
                <a:spcPts val="0"/>
              </a:spcBef>
              <a:buNone/>
            </a:pPr>
            <a:r>
              <a:rPr lang="vi-VN" sz="3200"/>
              <a:t>2.1. Cơ cấu tổ chức</a:t>
            </a:r>
            <a:endParaRPr lang="en-US" sz="3200"/>
          </a:p>
          <a:p>
            <a:pPr marL="0" indent="0">
              <a:spcBef>
                <a:spcPts val="0"/>
              </a:spcBef>
              <a:buNone/>
            </a:pPr>
            <a:endParaRPr lang="en-US" sz="2600"/>
          </a:p>
          <a:p>
            <a:pPr marL="342900" indent="-342900">
              <a:spcBef>
                <a:spcPts val="0"/>
              </a:spcBef>
            </a:pPr>
            <a:r>
              <a:rPr lang="vi-VN"/>
              <a:t>Ban quản lý: Ban quản lý là tổ chức có trách nhiệm quản lý và định hướng hoạt động của thư viện. Ban quản lý thường bao gồm Giám đốc thư viện và các thành viên quản lý khác, như Trưởng phòng, Giám đốc tài chính, Giám đốc kỹ thuật, v.v.</a:t>
            </a:r>
          </a:p>
          <a:p>
            <a:pPr marL="342900" indent="-342900">
              <a:spcBef>
                <a:spcPts val="0"/>
              </a:spcBef>
            </a:pPr>
            <a:endParaRPr lang="vi-VN"/>
          </a:p>
          <a:p>
            <a:pPr marL="342900" indent="-342900">
              <a:spcBef>
                <a:spcPts val="0"/>
              </a:spcBef>
            </a:pPr>
            <a:r>
              <a:rPr lang="vi-VN"/>
              <a:t>Phòng hành chính: Phòng hành chính thực hiện các nhiệm vụ về quản lý tài liệu, quản lý nguồn lực, quản lý nhân sự và các công tác hành chính khác. Phòng này đảm bảo việc hoạt động của thư viện được tiến hành một cách hiệu quả.</a:t>
            </a:r>
          </a:p>
          <a:p>
            <a:pPr marL="342900" indent="-342900">
              <a:spcBef>
                <a:spcPts val="0"/>
              </a:spcBef>
            </a:pPr>
            <a:endParaRPr lang="vi-VN"/>
          </a:p>
          <a:p>
            <a:pPr marL="342900" indent="-342900">
              <a:spcBef>
                <a:spcPts val="0"/>
              </a:spcBef>
            </a:pPr>
            <a:r>
              <a:rPr lang="vi-VN"/>
              <a:t>Phòng mượn/trả sách: Phòng mượn/trả sách là nơi xử lý các yêu cầu mượn và trả sách từ người dùng. Các nhân viên trong phòng này đảm nhận việc ghi nhận thông tin mượn sách, quản lý hạn mức mượn, tính phí trễ hạn và đảm bảo quá trình mượn/trả sách diễn ra thuận tiện.</a:t>
            </a:r>
          </a:p>
          <a:p>
            <a:pPr marL="0" indent="0">
              <a:spcBef>
                <a:spcPts val="0"/>
              </a:spcBef>
              <a:buNone/>
            </a:pPr>
            <a:endParaRPr lang="en-US" sz="3200"/>
          </a:p>
          <a:p>
            <a:pPr marL="0" indent="0">
              <a:spcBef>
                <a:spcPts val="0"/>
              </a:spcBef>
              <a:buNone/>
            </a:pPr>
            <a:r>
              <a:rPr lang="vi-VN" sz="3200"/>
              <a:t> </a:t>
            </a:r>
            <a:endParaRPr lang="en-US"/>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424454549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a:buSzPct val="100000"/>
            </a:pPr>
            <a:r>
              <a:rPr lang="en-US"/>
              <a:t>II. </a:t>
            </a:r>
            <a:r>
              <a:rPr lang="vi-VN"/>
              <a:t>Phân tích nghiệp vụ</a:t>
            </a:r>
          </a:p>
        </p:txBody>
      </p:sp>
      <p:sp>
        <p:nvSpPr>
          <p:cNvPr id="140" name="Google Shape;140;p3"/>
          <p:cNvSpPr txBox="1">
            <a:spLocks noGrp="1"/>
          </p:cNvSpPr>
          <p:nvPr>
            <p:ph type="body" idx="1"/>
          </p:nvPr>
        </p:nvSpPr>
        <p:spPr>
          <a:xfrm>
            <a:off x="838200" y="1094509"/>
            <a:ext cx="10515600" cy="4982442"/>
          </a:xfrm>
          <a:prstGeom prst="rect">
            <a:avLst/>
          </a:prstGeom>
          <a:noFill/>
          <a:ln>
            <a:noFill/>
          </a:ln>
        </p:spPr>
        <p:txBody>
          <a:bodyPr spcFirstLastPara="1" wrap="square" lIns="91425" tIns="45700" rIns="91425" bIns="45700" anchor="t" anchorCtr="0">
            <a:normAutofit lnSpcReduction="10000"/>
          </a:bodyPr>
          <a:lstStyle/>
          <a:p>
            <a:pPr marL="0" indent="0">
              <a:spcBef>
                <a:spcPts val="0"/>
              </a:spcBef>
              <a:buNone/>
            </a:pPr>
            <a:r>
              <a:rPr lang="vi-VN" sz="3200"/>
              <a:t>2.1. Cơ cấu tổ chức</a:t>
            </a:r>
            <a:endParaRPr lang="en-US" sz="3200"/>
          </a:p>
          <a:p>
            <a:pPr marL="0" indent="0">
              <a:spcBef>
                <a:spcPts val="0"/>
              </a:spcBef>
              <a:buNone/>
            </a:pPr>
            <a:endParaRPr lang="en-US" sz="2600"/>
          </a:p>
          <a:p>
            <a:pPr marL="342900" indent="-342900">
              <a:spcBef>
                <a:spcPts val="0"/>
              </a:spcBef>
            </a:pPr>
            <a:r>
              <a:rPr lang="vi-VN"/>
              <a:t>Phòng chuyên môn: Phòng chuyên môn có trách nhiệm tìm hiểu và phân loại các tài liệu mới, xử lý việc mua sách và thực hiện các hoạt động liên quan đến quản lý bộ sưu tập của thư viện.</a:t>
            </a:r>
          </a:p>
          <a:p>
            <a:pPr marL="342900" indent="-342900">
              <a:spcBef>
                <a:spcPts val="0"/>
              </a:spcBef>
            </a:pPr>
            <a:endParaRPr lang="vi-VN"/>
          </a:p>
          <a:p>
            <a:pPr marL="342900" indent="-342900">
              <a:spcBef>
                <a:spcPts val="0"/>
              </a:spcBef>
            </a:pPr>
            <a:r>
              <a:rPr lang="vi-VN"/>
              <a:t>Phòng kỹ thuật: Phòng kỹ thuật đảm nhận việc quản lý và bảo trì các thiết bị kỹ thuật, máy tính, hệ thống mạng và phần mềm hỗ trợ hoạt động của thư viện.</a:t>
            </a:r>
          </a:p>
          <a:p>
            <a:pPr marL="342900" indent="-342900">
              <a:spcBef>
                <a:spcPts val="0"/>
              </a:spcBef>
            </a:pPr>
            <a:endParaRPr lang="vi-VN"/>
          </a:p>
          <a:p>
            <a:pPr marL="342900" indent="-342900">
              <a:spcBef>
                <a:spcPts val="0"/>
              </a:spcBef>
            </a:pPr>
            <a:r>
              <a:rPr lang="vi-VN"/>
              <a:t>Phòng đào tạo và truyền thông: Phòng này có nhiệm vụ tổ chức các khóa đào tạo, sự kiện, triển lãm và quảng bá để nâng cao nhận thức về thư viện, tăng cường sự tương tác giữa thư viện và người dùng.</a:t>
            </a:r>
          </a:p>
          <a:p>
            <a:pPr marL="0" indent="0">
              <a:spcBef>
                <a:spcPts val="0"/>
              </a:spcBef>
              <a:buNone/>
            </a:pPr>
            <a:endParaRPr lang="en-US" sz="3200"/>
          </a:p>
          <a:p>
            <a:pPr marL="0" indent="0">
              <a:spcBef>
                <a:spcPts val="0"/>
              </a:spcBef>
              <a:buNone/>
            </a:pPr>
            <a:r>
              <a:rPr lang="vi-VN" sz="3200"/>
              <a:t> </a:t>
            </a:r>
            <a:endParaRPr lang="en-US"/>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255155252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a:buSzPct val="100000"/>
            </a:pPr>
            <a:r>
              <a:rPr lang="en-US"/>
              <a:t>II. </a:t>
            </a:r>
            <a:r>
              <a:rPr lang="vi-VN"/>
              <a:t>Phân tích nghiệp vụ</a:t>
            </a:r>
          </a:p>
        </p:txBody>
      </p:sp>
      <p:sp>
        <p:nvSpPr>
          <p:cNvPr id="140" name="Google Shape;140;p3"/>
          <p:cNvSpPr txBox="1">
            <a:spLocks noGrp="1"/>
          </p:cNvSpPr>
          <p:nvPr>
            <p:ph type="body" idx="1"/>
          </p:nvPr>
        </p:nvSpPr>
        <p:spPr>
          <a:xfrm>
            <a:off x="838200" y="1094509"/>
            <a:ext cx="10515600" cy="4982442"/>
          </a:xfrm>
          <a:prstGeom prst="rect">
            <a:avLst/>
          </a:prstGeom>
          <a:noFill/>
          <a:ln>
            <a:noFill/>
          </a:ln>
        </p:spPr>
        <p:txBody>
          <a:bodyPr spcFirstLastPara="1" wrap="square" lIns="91425" tIns="45700" rIns="91425" bIns="45700" anchor="t" anchorCtr="0">
            <a:normAutofit/>
          </a:bodyPr>
          <a:lstStyle/>
          <a:p>
            <a:pPr>
              <a:buNone/>
            </a:pPr>
            <a:r>
              <a:rPr lang="vi-VN" sz="3200"/>
              <a:t>2.2. Các quy trình nghiệp vụ</a:t>
            </a:r>
            <a:endParaRPr lang="en-US" sz="3200"/>
          </a:p>
          <a:p>
            <a:pPr>
              <a:buNone/>
            </a:pPr>
            <a:endParaRPr lang="en-US" sz="3200"/>
          </a:p>
          <a:p>
            <a:pPr marL="342900" indent="-342900">
              <a:spcBef>
                <a:spcPts val="0"/>
              </a:spcBef>
            </a:pPr>
            <a:r>
              <a:rPr lang="vi-VN"/>
              <a:t>Thư viện tạo các thẻ sách gồm các thông tin: mã số sách, tên tác giả, tên nhà xuất bản, năm xuất bản. Các đầu sách có thể được phân theo chuyên ngành hoặc tài liệu.</a:t>
            </a:r>
          </a:p>
          <a:p>
            <a:pPr marL="342900" indent="-342900">
              <a:spcBef>
                <a:spcPts val="0"/>
              </a:spcBef>
            </a:pPr>
            <a:r>
              <a:rPr lang="vi-VN"/>
              <a:t>Mỗi độc giả được cấp một thẻ độc giả, gồm các thông tin: tên, tuổi, địa chỉ, số chứng minh thư,...</a:t>
            </a:r>
          </a:p>
          <a:p>
            <a:pPr marL="342900" indent="-342900">
              <a:spcBef>
                <a:spcPts val="0"/>
              </a:spcBef>
            </a:pPr>
            <a:r>
              <a:rPr lang="vi-VN"/>
              <a:t>Độc giả muốn mượn sách thì tra cứu các thẻ sách rồi đăng ký ghi vào thẻ mượn với thủ thư.</a:t>
            </a:r>
          </a:p>
          <a:p>
            <a:pPr>
              <a:buNone/>
            </a:pPr>
            <a:endParaRPr lang="en-US" sz="3200"/>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1994832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a:buSzPct val="100000"/>
            </a:pPr>
            <a:r>
              <a:rPr lang="en-US"/>
              <a:t>II. </a:t>
            </a:r>
            <a:r>
              <a:rPr lang="vi-VN"/>
              <a:t>Phân tích nghiệp vụ</a:t>
            </a:r>
          </a:p>
        </p:txBody>
      </p:sp>
      <p:sp>
        <p:nvSpPr>
          <p:cNvPr id="140" name="Google Shape;140;p3"/>
          <p:cNvSpPr txBox="1">
            <a:spLocks noGrp="1"/>
          </p:cNvSpPr>
          <p:nvPr>
            <p:ph type="body" idx="1"/>
          </p:nvPr>
        </p:nvSpPr>
        <p:spPr>
          <a:xfrm>
            <a:off x="838200" y="1094509"/>
            <a:ext cx="10515600" cy="4982442"/>
          </a:xfrm>
          <a:prstGeom prst="rect">
            <a:avLst/>
          </a:prstGeom>
          <a:noFill/>
          <a:ln>
            <a:noFill/>
          </a:ln>
        </p:spPr>
        <p:txBody>
          <a:bodyPr spcFirstLastPara="1" wrap="square" lIns="91425" tIns="45700" rIns="91425" bIns="45700" anchor="t" anchorCtr="0">
            <a:normAutofit/>
          </a:bodyPr>
          <a:lstStyle/>
          <a:p>
            <a:pPr>
              <a:buNone/>
            </a:pPr>
            <a:r>
              <a:rPr lang="vi-VN" sz="3200"/>
              <a:t>2.2. Các quy trình nghiệp vụ</a:t>
            </a:r>
            <a:endParaRPr lang="en-US" sz="3200"/>
          </a:p>
          <a:p>
            <a:pPr>
              <a:buNone/>
            </a:pPr>
            <a:endParaRPr lang="en-US" sz="3200"/>
          </a:p>
          <a:p>
            <a:pPr marL="342900" indent="-342900">
              <a:spcBef>
                <a:spcPts val="0"/>
              </a:spcBef>
            </a:pPr>
            <a:r>
              <a:rPr lang="vi-VN"/>
              <a:t>Sau khi kiểm tra đầy đủ thông tin phiếu mượn, thủ thư kiểm tra điều kiện mượn của độc giả và xác nhận cho phép mượn sách, thu tiền đặt cọc của độc giả. Một số thông tin trong phiếu mượn được lưu lại để quản lý, phiếu mượn sẽ được gài vào chỗ sách được lấy đi, sách được giao cho độc giả.</a:t>
            </a:r>
          </a:p>
          <a:p>
            <a:pPr marL="342900" indent="-342900">
              <a:spcBef>
                <a:spcPts val="0"/>
              </a:spcBef>
            </a:pPr>
            <a:r>
              <a:rPr lang="vi-VN"/>
              <a:t>Khi độc giả trả sách : xác nhận thẻ độc giả, xác định phiếu mượn, việc trả sách sẽ cập nhật tình trạng của thẻ mượn. Phiếu mượn được lưu lại để quản lý và theo dõi.</a:t>
            </a:r>
          </a:p>
          <a:p>
            <a:pPr marL="342900" indent="-342900">
              <a:spcBef>
                <a:spcPts val="0"/>
              </a:spcBef>
            </a:pPr>
            <a:r>
              <a:rPr lang="vi-VN"/>
              <a:t>Sách bị trả trễ lịch hẹn hoặc hỏng sẽ bị phạt.</a:t>
            </a:r>
          </a:p>
          <a:p>
            <a:pPr marL="0" indent="0">
              <a:spcBef>
                <a:spcPts val="0"/>
              </a:spcBef>
              <a:buNone/>
            </a:pPr>
            <a:endParaRPr lang="vi-VN" sz="3200"/>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36193358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5BD825-6AB1-472F-9E0F-742D4D3285CD}"/>
              </a:ext>
            </a:extLst>
          </p:cNvPr>
          <p:cNvSpPr>
            <a:spLocks noGrp="1"/>
          </p:cNvSpPr>
          <p:nvPr>
            <p:ph type="title"/>
          </p:nvPr>
        </p:nvSpPr>
        <p:spPr>
          <a:xfrm>
            <a:off x="1043631" y="809898"/>
            <a:ext cx="9942716" cy="1554480"/>
          </a:xfrm>
        </p:spPr>
        <p:txBody>
          <a:bodyPr vert="horz" lIns="91440" tIns="45720" rIns="91440" bIns="45720" rtlCol="0" anchor="ctr">
            <a:normAutofit/>
          </a:bodyPr>
          <a:lstStyle/>
          <a:p>
            <a:pPr>
              <a:spcBef>
                <a:spcPct val="0"/>
              </a:spcBef>
            </a:pPr>
            <a:r>
              <a:rPr lang="en-US" sz="4800" b="1" kern="1200">
                <a:solidFill>
                  <a:schemeClr val="tx1"/>
                </a:solidFill>
                <a:latin typeface="+mj-lt"/>
                <a:ea typeface="+mj-ea"/>
                <a:cs typeface="+mj-cs"/>
              </a:rPr>
              <a:t>Nội dung </a:t>
            </a:r>
          </a:p>
        </p:txBody>
      </p:sp>
      <p:sp>
        <p:nvSpPr>
          <p:cNvPr id="3" name="Text Placeholder 2">
            <a:extLst>
              <a:ext uri="{FF2B5EF4-FFF2-40B4-BE49-F238E27FC236}">
                <a16:creationId xmlns:a16="http://schemas.microsoft.com/office/drawing/2014/main" id="{05965232-D237-413A-A748-D2511B6837F2}"/>
              </a:ext>
            </a:extLst>
          </p:cNvPr>
          <p:cNvSpPr>
            <a:spLocks noGrp="1"/>
          </p:cNvSpPr>
          <p:nvPr>
            <p:ph type="body" idx="1"/>
          </p:nvPr>
        </p:nvSpPr>
        <p:spPr>
          <a:xfrm>
            <a:off x="1045028" y="3017522"/>
            <a:ext cx="9941319" cy="3124658"/>
          </a:xfrm>
        </p:spPr>
        <p:txBody>
          <a:bodyPr vert="horz" lIns="91440" tIns="45720" rIns="91440" bIns="45720" rtlCol="0" anchor="ctr">
            <a:normAutofit/>
          </a:bodyPr>
          <a:lstStyle/>
          <a:p>
            <a:pPr marL="914400" indent="-457200">
              <a:buAutoNum type="romanUcPeriod"/>
            </a:pPr>
            <a:r>
              <a:rPr lang="en-US" sz="2200" kern="1200" err="1">
                <a:solidFill>
                  <a:schemeClr val="tx1"/>
                </a:solidFill>
                <a:latin typeface="+mn-lt"/>
                <a:ea typeface="+mn-ea"/>
                <a:cs typeface="+mn-cs"/>
              </a:rPr>
              <a:t>Giới</a:t>
            </a:r>
            <a:r>
              <a:rPr lang="en-US" sz="2200" kern="1200">
                <a:solidFill>
                  <a:schemeClr val="tx1"/>
                </a:solidFill>
                <a:latin typeface="+mn-lt"/>
                <a:ea typeface="+mn-ea"/>
                <a:cs typeface="+mn-cs"/>
              </a:rPr>
              <a:t> </a:t>
            </a:r>
            <a:r>
              <a:rPr lang="en-US" sz="2200" kern="1200" err="1">
                <a:solidFill>
                  <a:schemeClr val="tx1"/>
                </a:solidFill>
                <a:latin typeface="+mn-lt"/>
                <a:ea typeface="+mn-ea"/>
                <a:cs typeface="+mn-cs"/>
              </a:rPr>
              <a:t>thiệu</a:t>
            </a:r>
            <a:r>
              <a:rPr lang="en-US" sz="2200" kern="1200">
                <a:solidFill>
                  <a:schemeClr val="tx1"/>
                </a:solidFill>
                <a:latin typeface="+mn-lt"/>
                <a:ea typeface="+mn-ea"/>
                <a:cs typeface="+mn-cs"/>
              </a:rPr>
              <a:t> </a:t>
            </a:r>
            <a:r>
              <a:rPr lang="en-US" sz="2200" kern="1200" err="1">
                <a:solidFill>
                  <a:schemeClr val="tx1"/>
                </a:solidFill>
                <a:latin typeface="+mn-lt"/>
                <a:ea typeface="+mn-ea"/>
                <a:cs typeface="+mn-cs"/>
              </a:rPr>
              <a:t>đề</a:t>
            </a:r>
            <a:r>
              <a:rPr lang="en-US" sz="2200" kern="1200">
                <a:solidFill>
                  <a:schemeClr val="tx1"/>
                </a:solidFill>
                <a:latin typeface="+mn-lt"/>
                <a:ea typeface="+mn-ea"/>
                <a:cs typeface="+mn-cs"/>
              </a:rPr>
              <a:t> </a:t>
            </a:r>
            <a:r>
              <a:rPr lang="en-US" sz="2200" kern="1200" err="1">
                <a:solidFill>
                  <a:schemeClr val="tx1"/>
                </a:solidFill>
                <a:latin typeface="+mn-lt"/>
                <a:ea typeface="+mn-ea"/>
                <a:cs typeface="+mn-cs"/>
              </a:rPr>
              <a:t>tài</a:t>
            </a:r>
            <a:r>
              <a:rPr lang="en-US" sz="2200" kern="1200">
                <a:solidFill>
                  <a:schemeClr val="tx1"/>
                </a:solidFill>
                <a:latin typeface="+mn-lt"/>
                <a:ea typeface="+mn-ea"/>
                <a:cs typeface="+mn-cs"/>
              </a:rPr>
              <a:t> </a:t>
            </a:r>
            <a:endParaRPr lang="en-US">
              <a:solidFill>
                <a:schemeClr val="tx1"/>
              </a:solidFill>
              <a:ea typeface="+mn-ea"/>
              <a:cs typeface="+mn-cs"/>
            </a:endParaRPr>
          </a:p>
          <a:p>
            <a:pPr marL="914400" indent="-457200">
              <a:buAutoNum type="romanUcPeriod"/>
            </a:pPr>
            <a:r>
              <a:rPr lang="en-US" sz="2200" kern="1200" err="1">
                <a:solidFill>
                  <a:schemeClr val="tx1"/>
                </a:solidFill>
                <a:latin typeface="+mn-lt"/>
                <a:ea typeface="+mn-ea"/>
                <a:cs typeface="+mn-cs"/>
              </a:rPr>
              <a:t>Phân</a:t>
            </a:r>
            <a:r>
              <a:rPr lang="en-US" sz="2200" kern="1200">
                <a:solidFill>
                  <a:schemeClr val="tx1"/>
                </a:solidFill>
                <a:latin typeface="+mn-lt"/>
                <a:ea typeface="+mn-ea"/>
                <a:cs typeface="+mn-cs"/>
              </a:rPr>
              <a:t> </a:t>
            </a:r>
            <a:r>
              <a:rPr lang="en-US" sz="2200" kern="1200" err="1">
                <a:solidFill>
                  <a:schemeClr val="tx1"/>
                </a:solidFill>
                <a:latin typeface="+mn-lt"/>
                <a:ea typeface="+mn-ea"/>
                <a:cs typeface="+mn-cs"/>
              </a:rPr>
              <a:t>tích</a:t>
            </a:r>
            <a:r>
              <a:rPr lang="en-US" sz="2200" kern="1200">
                <a:solidFill>
                  <a:schemeClr val="tx1"/>
                </a:solidFill>
                <a:latin typeface="+mn-lt"/>
                <a:ea typeface="+mn-ea"/>
                <a:cs typeface="+mn-cs"/>
              </a:rPr>
              <a:t> </a:t>
            </a:r>
            <a:r>
              <a:rPr lang="en-US" sz="2200" kern="1200" err="1">
                <a:solidFill>
                  <a:schemeClr val="tx1"/>
                </a:solidFill>
                <a:latin typeface="+mn-lt"/>
                <a:ea typeface="+mn-ea"/>
                <a:cs typeface="+mn-cs"/>
              </a:rPr>
              <a:t>nghiệp</a:t>
            </a:r>
            <a:r>
              <a:rPr lang="en-US" sz="2200" kern="1200">
                <a:solidFill>
                  <a:schemeClr val="tx1"/>
                </a:solidFill>
                <a:latin typeface="+mn-lt"/>
                <a:ea typeface="+mn-ea"/>
                <a:cs typeface="+mn-cs"/>
              </a:rPr>
              <a:t> </a:t>
            </a:r>
            <a:r>
              <a:rPr lang="en-US" sz="2200" kern="1200" err="1">
                <a:solidFill>
                  <a:schemeClr val="tx1"/>
                </a:solidFill>
                <a:latin typeface="+mn-lt"/>
                <a:ea typeface="+mn-ea"/>
                <a:cs typeface="+mn-cs"/>
              </a:rPr>
              <a:t>vụ</a:t>
            </a:r>
            <a:endParaRPr lang="en-US" sz="2200" kern="1200">
              <a:solidFill>
                <a:schemeClr val="tx1"/>
              </a:solidFill>
              <a:latin typeface="+mn-lt"/>
              <a:ea typeface="+mn-ea"/>
              <a:cs typeface="Arial"/>
            </a:endParaRPr>
          </a:p>
          <a:p>
            <a:pPr marL="914400" indent="-457200">
              <a:buAutoNum type="romanUcPeriod"/>
            </a:pPr>
            <a:r>
              <a:rPr lang="en-US" sz="2200" kern="1200" err="1">
                <a:solidFill>
                  <a:schemeClr val="tx1"/>
                </a:solidFill>
                <a:latin typeface="+mn-lt"/>
                <a:ea typeface="+mn-ea"/>
                <a:cs typeface="+mn-cs"/>
              </a:rPr>
              <a:t>Phân</a:t>
            </a:r>
            <a:r>
              <a:rPr lang="en-US" sz="2200" kern="1200">
                <a:solidFill>
                  <a:schemeClr val="tx1"/>
                </a:solidFill>
                <a:latin typeface="+mn-lt"/>
                <a:ea typeface="+mn-ea"/>
                <a:cs typeface="+mn-cs"/>
              </a:rPr>
              <a:t> </a:t>
            </a:r>
            <a:r>
              <a:rPr lang="en-US" sz="2200" kern="1200" err="1">
                <a:solidFill>
                  <a:schemeClr val="tx1"/>
                </a:solidFill>
                <a:latin typeface="+mn-lt"/>
                <a:ea typeface="+mn-ea"/>
                <a:cs typeface="+mn-cs"/>
              </a:rPr>
              <a:t>tích</a:t>
            </a:r>
            <a:r>
              <a:rPr lang="en-US" sz="2200" kern="1200">
                <a:solidFill>
                  <a:schemeClr val="tx1"/>
                </a:solidFill>
                <a:latin typeface="+mn-lt"/>
                <a:ea typeface="+mn-ea"/>
                <a:cs typeface="+mn-cs"/>
              </a:rPr>
              <a:t> </a:t>
            </a:r>
            <a:r>
              <a:rPr lang="en-US" sz="2200" kern="1200" err="1">
                <a:solidFill>
                  <a:schemeClr val="tx1"/>
                </a:solidFill>
                <a:latin typeface="+mn-lt"/>
                <a:ea typeface="+mn-ea"/>
                <a:cs typeface="+mn-cs"/>
              </a:rPr>
              <a:t>yêu</a:t>
            </a:r>
            <a:r>
              <a:rPr lang="en-US" sz="2200" kern="1200">
                <a:solidFill>
                  <a:schemeClr val="tx1"/>
                </a:solidFill>
                <a:latin typeface="+mn-lt"/>
                <a:ea typeface="+mn-ea"/>
                <a:cs typeface="+mn-cs"/>
              </a:rPr>
              <a:t> </a:t>
            </a:r>
            <a:r>
              <a:rPr lang="en-US" sz="2200" kern="1200" err="1">
                <a:solidFill>
                  <a:schemeClr val="tx1"/>
                </a:solidFill>
                <a:latin typeface="+mn-lt"/>
                <a:ea typeface="+mn-ea"/>
                <a:cs typeface="+mn-cs"/>
              </a:rPr>
              <a:t>cầu</a:t>
            </a:r>
            <a:endParaRPr lang="en-US" sz="2200" kern="1200">
              <a:solidFill>
                <a:schemeClr val="tx1"/>
              </a:solidFill>
              <a:latin typeface="+mn-lt"/>
              <a:ea typeface="+mn-ea"/>
              <a:cs typeface="Arial"/>
            </a:endParaRPr>
          </a:p>
          <a:p>
            <a:pPr marL="914400" indent="-457200">
              <a:buAutoNum type="romanUcPeriod"/>
            </a:pPr>
            <a:r>
              <a:rPr lang="en-US" sz="2200" kern="1200" err="1">
                <a:solidFill>
                  <a:schemeClr val="tx1"/>
                </a:solidFill>
                <a:latin typeface="+mn-lt"/>
                <a:ea typeface="+mn-ea"/>
                <a:cs typeface="+mn-cs"/>
              </a:rPr>
              <a:t>Thiết</a:t>
            </a:r>
            <a:r>
              <a:rPr lang="en-US" sz="2200" kern="1200">
                <a:solidFill>
                  <a:schemeClr val="tx1"/>
                </a:solidFill>
                <a:latin typeface="+mn-lt"/>
                <a:ea typeface="+mn-ea"/>
                <a:cs typeface="+mn-cs"/>
              </a:rPr>
              <a:t> </a:t>
            </a:r>
            <a:r>
              <a:rPr lang="en-US" sz="2200" kern="1200" err="1">
                <a:solidFill>
                  <a:schemeClr val="tx1"/>
                </a:solidFill>
                <a:latin typeface="+mn-lt"/>
                <a:ea typeface="+mn-ea"/>
                <a:cs typeface="+mn-cs"/>
              </a:rPr>
              <a:t>kế</a:t>
            </a:r>
            <a:endParaRPr lang="en-US" sz="2200" kern="1200">
              <a:solidFill>
                <a:schemeClr val="tx1"/>
              </a:solidFill>
              <a:latin typeface="+mn-lt"/>
              <a:ea typeface="+mn-ea"/>
              <a:cs typeface="Arial"/>
            </a:endParaRPr>
          </a:p>
          <a:p>
            <a:pPr marL="914400" indent="-457200">
              <a:buAutoNum type="romanUcPeriod"/>
            </a:pPr>
            <a:r>
              <a:rPr lang="en-US" sz="2200" kern="1200" err="1">
                <a:solidFill>
                  <a:schemeClr val="tx1"/>
                </a:solidFill>
                <a:latin typeface="+mn-lt"/>
                <a:ea typeface="+mn-ea"/>
                <a:cs typeface="+mn-cs"/>
              </a:rPr>
              <a:t>Thực</a:t>
            </a:r>
            <a:r>
              <a:rPr lang="en-US" sz="2200" kern="1200">
                <a:solidFill>
                  <a:schemeClr val="tx1"/>
                </a:solidFill>
                <a:latin typeface="+mn-lt"/>
                <a:ea typeface="+mn-ea"/>
                <a:cs typeface="+mn-cs"/>
              </a:rPr>
              <a:t> </a:t>
            </a:r>
            <a:r>
              <a:rPr lang="en-US" sz="2200" kern="1200" err="1">
                <a:solidFill>
                  <a:schemeClr val="tx1"/>
                </a:solidFill>
                <a:latin typeface="+mn-lt"/>
                <a:ea typeface="+mn-ea"/>
                <a:cs typeface="+mn-cs"/>
              </a:rPr>
              <a:t>hiện</a:t>
            </a:r>
            <a:r>
              <a:rPr lang="en-US" sz="2200" kern="1200">
                <a:solidFill>
                  <a:schemeClr val="tx1"/>
                </a:solidFill>
                <a:latin typeface="+mn-lt"/>
                <a:ea typeface="+mn-ea"/>
                <a:cs typeface="+mn-cs"/>
              </a:rPr>
              <a:t> </a:t>
            </a:r>
            <a:r>
              <a:rPr lang="en-US" sz="2200" kern="1200" err="1">
                <a:solidFill>
                  <a:schemeClr val="tx1"/>
                </a:solidFill>
                <a:latin typeface="+mn-lt"/>
                <a:ea typeface="+mn-ea"/>
                <a:cs typeface="+mn-cs"/>
              </a:rPr>
              <a:t>và</a:t>
            </a:r>
            <a:r>
              <a:rPr lang="en-US" sz="2200" kern="1200">
                <a:solidFill>
                  <a:schemeClr val="tx1"/>
                </a:solidFill>
                <a:latin typeface="+mn-lt"/>
                <a:ea typeface="+mn-ea"/>
                <a:cs typeface="+mn-cs"/>
              </a:rPr>
              <a:t> </a:t>
            </a:r>
            <a:r>
              <a:rPr lang="en-US" sz="2200" kern="1200" err="1">
                <a:solidFill>
                  <a:schemeClr val="tx1"/>
                </a:solidFill>
                <a:latin typeface="+mn-lt"/>
                <a:ea typeface="+mn-ea"/>
                <a:cs typeface="+mn-cs"/>
              </a:rPr>
              <a:t>triển</a:t>
            </a:r>
            <a:r>
              <a:rPr lang="en-US" sz="2200" kern="1200">
                <a:solidFill>
                  <a:schemeClr val="tx1"/>
                </a:solidFill>
                <a:latin typeface="+mn-lt"/>
                <a:ea typeface="+mn-ea"/>
                <a:cs typeface="+mn-cs"/>
              </a:rPr>
              <a:t> </a:t>
            </a:r>
            <a:r>
              <a:rPr lang="en-US" sz="2200" kern="1200" err="1">
                <a:solidFill>
                  <a:schemeClr val="tx1"/>
                </a:solidFill>
                <a:latin typeface="+mn-lt"/>
                <a:ea typeface="+mn-ea"/>
                <a:cs typeface="+mn-cs"/>
              </a:rPr>
              <a:t>khai</a:t>
            </a:r>
            <a:endParaRPr lang="en-US" sz="2200" kern="1200">
              <a:solidFill>
                <a:schemeClr val="tx1"/>
              </a:solidFill>
              <a:latin typeface="+mn-lt"/>
              <a:ea typeface="+mn-ea"/>
              <a:cs typeface="Arial"/>
            </a:endParaRPr>
          </a:p>
          <a:p>
            <a:pPr marL="914400" indent="-457200">
              <a:buAutoNum type="romanUcPeriod"/>
            </a:pPr>
            <a:r>
              <a:rPr lang="en-US" sz="2200" kern="1200" err="1">
                <a:solidFill>
                  <a:schemeClr val="tx1"/>
                </a:solidFill>
                <a:latin typeface="+mn-lt"/>
                <a:ea typeface="+mn-ea"/>
                <a:cs typeface="+mn-cs"/>
              </a:rPr>
              <a:t>Thử</a:t>
            </a:r>
            <a:r>
              <a:rPr lang="en-US" sz="2200" kern="1200">
                <a:solidFill>
                  <a:schemeClr val="tx1"/>
                </a:solidFill>
                <a:latin typeface="+mn-lt"/>
                <a:ea typeface="+mn-ea"/>
                <a:cs typeface="+mn-cs"/>
              </a:rPr>
              <a:t> </a:t>
            </a:r>
            <a:r>
              <a:rPr lang="en-US" sz="2200" kern="1200" err="1">
                <a:solidFill>
                  <a:schemeClr val="tx1"/>
                </a:solidFill>
                <a:latin typeface="+mn-lt"/>
                <a:ea typeface="+mn-ea"/>
                <a:cs typeface="+mn-cs"/>
              </a:rPr>
              <a:t>nghiệm</a:t>
            </a:r>
            <a:r>
              <a:rPr lang="en-US" sz="2200" kern="1200">
                <a:solidFill>
                  <a:schemeClr val="tx1"/>
                </a:solidFill>
                <a:latin typeface="+mn-lt"/>
                <a:ea typeface="+mn-ea"/>
                <a:cs typeface="+mn-cs"/>
              </a:rPr>
              <a:t> </a:t>
            </a:r>
            <a:r>
              <a:rPr lang="en-US" sz="2200" kern="1200" err="1">
                <a:solidFill>
                  <a:schemeClr val="tx1"/>
                </a:solidFill>
                <a:latin typeface="+mn-lt"/>
                <a:ea typeface="+mn-ea"/>
                <a:cs typeface="+mn-cs"/>
              </a:rPr>
              <a:t>và</a:t>
            </a:r>
            <a:r>
              <a:rPr lang="en-US" sz="2200" kern="1200">
                <a:solidFill>
                  <a:schemeClr val="tx1"/>
                </a:solidFill>
                <a:latin typeface="+mn-lt"/>
                <a:ea typeface="+mn-ea"/>
                <a:cs typeface="+mn-cs"/>
              </a:rPr>
              <a:t> </a:t>
            </a:r>
            <a:r>
              <a:rPr lang="en-US" sz="2200" kern="1200" err="1">
                <a:solidFill>
                  <a:schemeClr val="tx1"/>
                </a:solidFill>
                <a:latin typeface="+mn-lt"/>
                <a:ea typeface="+mn-ea"/>
                <a:cs typeface="+mn-cs"/>
              </a:rPr>
              <a:t>đánh</a:t>
            </a:r>
            <a:r>
              <a:rPr lang="en-US" sz="2200" kern="1200">
                <a:solidFill>
                  <a:schemeClr val="tx1"/>
                </a:solidFill>
                <a:latin typeface="+mn-lt"/>
                <a:ea typeface="+mn-ea"/>
                <a:cs typeface="+mn-cs"/>
              </a:rPr>
              <a:t> </a:t>
            </a:r>
            <a:r>
              <a:rPr lang="en-US" sz="2200" kern="1200" err="1">
                <a:solidFill>
                  <a:schemeClr val="tx1"/>
                </a:solidFill>
                <a:latin typeface="+mn-lt"/>
                <a:ea typeface="+mn-ea"/>
                <a:cs typeface="+mn-cs"/>
              </a:rPr>
              <a:t>giá</a:t>
            </a:r>
            <a:endParaRPr lang="en-US" sz="2200" kern="1200">
              <a:solidFill>
                <a:schemeClr val="tx1"/>
              </a:solidFill>
              <a:latin typeface="+mn-lt"/>
              <a:ea typeface="+mn-ea"/>
              <a:cs typeface="Arial"/>
            </a:endParaRPr>
          </a:p>
          <a:p>
            <a:pPr marL="914400" indent="-457200">
              <a:buAutoNum type="romanUcPeriod"/>
            </a:pPr>
            <a:r>
              <a:rPr lang="en-US" sz="2200" kern="1200" err="1">
                <a:solidFill>
                  <a:schemeClr val="tx1"/>
                </a:solidFill>
                <a:latin typeface="+mn-lt"/>
                <a:ea typeface="+mn-ea"/>
                <a:cs typeface="+mn-cs"/>
              </a:rPr>
              <a:t>Kết</a:t>
            </a:r>
            <a:r>
              <a:rPr lang="en-US" sz="2200" kern="1200">
                <a:solidFill>
                  <a:schemeClr val="tx1"/>
                </a:solidFill>
                <a:latin typeface="+mn-lt"/>
                <a:ea typeface="+mn-ea"/>
                <a:cs typeface="+mn-cs"/>
              </a:rPr>
              <a:t> </a:t>
            </a:r>
            <a:r>
              <a:rPr lang="en-US" sz="2200" kern="1200" err="1">
                <a:solidFill>
                  <a:schemeClr val="tx1"/>
                </a:solidFill>
                <a:latin typeface="+mn-lt"/>
                <a:ea typeface="+mn-ea"/>
                <a:cs typeface="+mn-cs"/>
              </a:rPr>
              <a:t>luận</a:t>
            </a:r>
            <a:endParaRPr lang="en-US" sz="2200" kern="1200">
              <a:solidFill>
                <a:schemeClr val="tx1"/>
              </a:solidFill>
              <a:latin typeface="+mn-lt"/>
              <a:ea typeface="+mn-ea"/>
              <a:cs typeface="Arial"/>
            </a:endParaRPr>
          </a:p>
        </p:txBody>
      </p:sp>
      <p:cxnSp>
        <p:nvCxnSpPr>
          <p:cNvPr id="19" name="Straight Connector 1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4BEB7415-7111-41B8-BBAF-DF9F6EA4DE7F}"/>
              </a:ext>
            </a:extLst>
          </p:cNvPr>
          <p:cNvSpPr>
            <a:spLocks noGrp="1"/>
          </p:cNvSpPr>
          <p:nvPr>
            <p:ph type="sldNum" idx="12"/>
          </p:nvPr>
        </p:nvSpPr>
        <p:spPr>
          <a:xfrm>
            <a:off x="8610600" y="6492240"/>
            <a:ext cx="27432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smtClean="0">
                <a:solidFill>
                  <a:schemeClr val="tx1">
                    <a:tint val="75000"/>
                  </a:schemeClr>
                </a:solidFill>
                <a:latin typeface="+mn-lt"/>
                <a:ea typeface="+mn-ea"/>
                <a:cs typeface="+mn-cs"/>
              </a:rPr>
              <a:pPr lvl="0" indent="0">
                <a:spcBef>
                  <a:spcPts val="0"/>
                </a:spcBef>
                <a:spcAft>
                  <a:spcPts val="600"/>
                </a:spcAft>
                <a:buNone/>
              </a:pPr>
              <a:t>2</a:t>
            </a:fld>
            <a:endParaRPr lang="en-US"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93623779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a:buSzPct val="100000"/>
            </a:pPr>
            <a:r>
              <a:rPr lang="en-US"/>
              <a:t>II. </a:t>
            </a:r>
            <a:r>
              <a:rPr lang="vi-VN"/>
              <a:t>Phân tích nghiệp vụ</a:t>
            </a:r>
          </a:p>
        </p:txBody>
      </p:sp>
      <p:sp>
        <p:nvSpPr>
          <p:cNvPr id="140" name="Google Shape;140;p3"/>
          <p:cNvSpPr txBox="1">
            <a:spLocks noGrp="1"/>
          </p:cNvSpPr>
          <p:nvPr>
            <p:ph type="body" idx="1"/>
          </p:nvPr>
        </p:nvSpPr>
        <p:spPr>
          <a:xfrm>
            <a:off x="838200" y="1094509"/>
            <a:ext cx="10515600" cy="4982442"/>
          </a:xfrm>
          <a:prstGeom prst="rect">
            <a:avLst/>
          </a:prstGeom>
          <a:noFill/>
          <a:ln>
            <a:noFill/>
          </a:ln>
        </p:spPr>
        <p:txBody>
          <a:bodyPr spcFirstLastPara="1" wrap="square" lIns="91425" tIns="45700" rIns="91425" bIns="45700" anchor="t" anchorCtr="0">
            <a:normAutofit fontScale="85000" lnSpcReduction="20000"/>
          </a:bodyPr>
          <a:lstStyle/>
          <a:p>
            <a:pPr>
              <a:buNone/>
            </a:pPr>
            <a:r>
              <a:rPr lang="vi-VN" sz="3200"/>
              <a:t>2.3. Các lớp lĩnh vực (đối tượng nghiệp vụ)</a:t>
            </a:r>
            <a:endParaRPr lang="en-US" sz="3200"/>
          </a:p>
          <a:p>
            <a:pPr>
              <a:buNone/>
            </a:pPr>
            <a:endParaRPr lang="en-US" sz="3200"/>
          </a:p>
          <a:p>
            <a:pPr indent="-457200">
              <a:lnSpc>
                <a:spcPct val="110000"/>
              </a:lnSpc>
              <a:spcBef>
                <a:spcPts val="0"/>
              </a:spcBef>
              <a:buFont typeface="Wingdings" panose="05000000000000000000" pitchFamily="2" charset="2"/>
              <a:buChar char="q"/>
            </a:pPr>
            <a:r>
              <a:rPr lang="vi-VN" sz="3100"/>
              <a:t>Sách:</a:t>
            </a:r>
          </a:p>
          <a:p>
            <a:pPr marL="0" indent="0">
              <a:lnSpc>
                <a:spcPct val="110000"/>
              </a:lnSpc>
              <a:spcBef>
                <a:spcPts val="0"/>
              </a:spcBef>
              <a:buNone/>
            </a:pPr>
            <a:r>
              <a:rPr lang="vi-VN" sz="2600"/>
              <a:t>Đối tượng sách đại diện cho các cuốn sách có trong thư viện. Mỗi đối tượng sách có các thuộc tính như tiêu đề, tác giả, năm xuất bản, chủ đề, số lượng, vị trí trong kho, v.v. Đối tượng sách có thể có các phương thức để xử lý mượn/trả sách, cập nhật thông tin, và tìm kiếm.</a:t>
            </a:r>
          </a:p>
          <a:p>
            <a:pPr marL="342900" indent="-342900">
              <a:lnSpc>
                <a:spcPct val="110000"/>
              </a:lnSpc>
              <a:spcBef>
                <a:spcPts val="0"/>
              </a:spcBef>
            </a:pPr>
            <a:endParaRPr lang="vi-VN" sz="3100"/>
          </a:p>
          <a:p>
            <a:pPr indent="-457200">
              <a:lnSpc>
                <a:spcPct val="110000"/>
              </a:lnSpc>
              <a:spcBef>
                <a:spcPts val="0"/>
              </a:spcBef>
              <a:buFont typeface="Wingdings" panose="05000000000000000000" pitchFamily="2" charset="2"/>
              <a:buChar char="q"/>
            </a:pPr>
            <a:r>
              <a:rPr lang="vi-VN" sz="3100"/>
              <a:t>Người dùng:</a:t>
            </a:r>
          </a:p>
          <a:p>
            <a:pPr marL="0" indent="0">
              <a:lnSpc>
                <a:spcPct val="110000"/>
              </a:lnSpc>
              <a:spcBef>
                <a:spcPts val="0"/>
              </a:spcBef>
              <a:buNone/>
            </a:pPr>
            <a:r>
              <a:rPr lang="vi-VN" sz="2600"/>
              <a:t>Đối tượng người dùng đại diện cho các thành viên của thư viện, bao gồm độc giả, nhân viên và quản trị viên. Mỗi đối tượng người dùng có các thuộc tính như tên, email, địa chỉ, vai trò, v.v. Đối tượng người dùng có thể có các phương thức để đăng ký, đăng nhập, cập nhật thông tin cá nhân, và thực hiện các hoạt động liên quan đến mượn/trả sách.</a:t>
            </a:r>
          </a:p>
          <a:p>
            <a:pPr>
              <a:buNone/>
            </a:pPr>
            <a:endParaRPr lang="en-US" sz="3200"/>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3898976685"/>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a:buSzPct val="100000"/>
            </a:pPr>
            <a:r>
              <a:rPr lang="en-US"/>
              <a:t>II. </a:t>
            </a:r>
            <a:r>
              <a:rPr lang="vi-VN"/>
              <a:t>Phân tích nghiệp vụ</a:t>
            </a:r>
          </a:p>
        </p:txBody>
      </p:sp>
      <p:sp>
        <p:nvSpPr>
          <p:cNvPr id="140" name="Google Shape;140;p3"/>
          <p:cNvSpPr txBox="1">
            <a:spLocks noGrp="1"/>
          </p:cNvSpPr>
          <p:nvPr>
            <p:ph type="body" idx="1"/>
          </p:nvPr>
        </p:nvSpPr>
        <p:spPr>
          <a:xfrm>
            <a:off x="838200" y="1094509"/>
            <a:ext cx="10515600" cy="4982442"/>
          </a:xfrm>
          <a:prstGeom prst="rect">
            <a:avLst/>
          </a:prstGeom>
          <a:noFill/>
          <a:ln>
            <a:noFill/>
          </a:ln>
        </p:spPr>
        <p:txBody>
          <a:bodyPr spcFirstLastPara="1" wrap="square" lIns="91425" tIns="45700" rIns="91425" bIns="45700" anchor="t" anchorCtr="0">
            <a:normAutofit fontScale="92500"/>
          </a:bodyPr>
          <a:lstStyle/>
          <a:p>
            <a:pPr>
              <a:buNone/>
            </a:pPr>
            <a:r>
              <a:rPr lang="vi-VN" sz="3200"/>
              <a:t>2.3. Các lớp lĩnh vực (đối tượng nghiệp vụ)</a:t>
            </a:r>
            <a:endParaRPr lang="en-US" sz="3200"/>
          </a:p>
          <a:p>
            <a:pPr>
              <a:buNone/>
            </a:pPr>
            <a:endParaRPr lang="en-US" sz="3200"/>
          </a:p>
          <a:p>
            <a:pPr indent="-457200">
              <a:lnSpc>
                <a:spcPct val="110000"/>
              </a:lnSpc>
              <a:spcBef>
                <a:spcPts val="0"/>
              </a:spcBef>
              <a:buFont typeface="Wingdings" panose="05000000000000000000" pitchFamily="2" charset="2"/>
              <a:buChar char="q"/>
            </a:pPr>
            <a:r>
              <a:rPr lang="vi-VN" sz="3100"/>
              <a:t>Phiếu mượn/trả sách</a:t>
            </a:r>
            <a:endParaRPr lang="en-US" sz="3100"/>
          </a:p>
          <a:p>
            <a:pPr marL="0" indent="0">
              <a:lnSpc>
                <a:spcPct val="110000"/>
              </a:lnSpc>
              <a:spcBef>
                <a:spcPts val="0"/>
              </a:spcBef>
              <a:buNone/>
            </a:pPr>
            <a:r>
              <a:rPr lang="vi-VN" sz="2200"/>
              <a:t>Đối tượng phiếu mượn/trả sách đại diện cho quá trình mượn hoặc trả sách của người dùng. Mỗi phiếu mượn/trả sách có các thuộc tính như ngày mượn, ngày trả, danh sách sách mượn, số lượng, phí trễ hạn, v.v.</a:t>
            </a:r>
          </a:p>
          <a:p>
            <a:pPr marL="342900" indent="-342900">
              <a:lnSpc>
                <a:spcPct val="110000"/>
              </a:lnSpc>
              <a:spcBef>
                <a:spcPts val="0"/>
              </a:spcBef>
            </a:pPr>
            <a:endParaRPr lang="vi-VN" sz="3100"/>
          </a:p>
          <a:p>
            <a:pPr indent="-457200">
              <a:lnSpc>
                <a:spcPct val="110000"/>
              </a:lnSpc>
              <a:spcBef>
                <a:spcPts val="0"/>
              </a:spcBef>
              <a:buFont typeface="Wingdings" panose="05000000000000000000" pitchFamily="2" charset="2"/>
              <a:buChar char="q"/>
            </a:pPr>
            <a:r>
              <a:rPr lang="vi-VN" sz="3100"/>
              <a:t>Thẻ thư viện</a:t>
            </a:r>
            <a:endParaRPr lang="en-US" sz="3100"/>
          </a:p>
          <a:p>
            <a:pPr marL="0" indent="0">
              <a:lnSpc>
                <a:spcPct val="110000"/>
              </a:lnSpc>
              <a:spcBef>
                <a:spcPts val="0"/>
              </a:spcBef>
              <a:buNone/>
            </a:pPr>
            <a:r>
              <a:rPr lang="vi-VN" sz="2200"/>
              <a:t>Đối tượng người dùng đại diện cho các thành viên của thư viện, bao gồm độc giả, nhân viên và quản trị viên. Mỗi đối tượng người dùng có các thuộc tính như tên, email, địa chỉ, vai trò, v.v. Đối tượng người dùng có thể có các phương thức để đăng ký, đăng nhập, cập nhật thông tin cá nhân, và thực hiện các hoạt động liên quan đến mượn/trả sách.</a:t>
            </a:r>
          </a:p>
          <a:p>
            <a:pPr>
              <a:buNone/>
            </a:pPr>
            <a:endParaRPr lang="en-US" sz="3200"/>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9253163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a:buSzPct val="100000"/>
            </a:pPr>
            <a:r>
              <a:rPr lang="en-US"/>
              <a:t>II. </a:t>
            </a:r>
            <a:r>
              <a:rPr lang="vi-VN"/>
              <a:t>Phân tích nghiệp vụ</a:t>
            </a:r>
          </a:p>
        </p:txBody>
      </p:sp>
      <p:sp>
        <p:nvSpPr>
          <p:cNvPr id="140" name="Google Shape;140;p3"/>
          <p:cNvSpPr txBox="1">
            <a:spLocks noGrp="1"/>
          </p:cNvSpPr>
          <p:nvPr>
            <p:ph type="body" idx="1"/>
          </p:nvPr>
        </p:nvSpPr>
        <p:spPr>
          <a:xfrm>
            <a:off x="838200" y="1094509"/>
            <a:ext cx="10515600" cy="4982442"/>
          </a:xfrm>
          <a:prstGeom prst="rect">
            <a:avLst/>
          </a:prstGeom>
          <a:noFill/>
          <a:ln>
            <a:noFill/>
          </a:ln>
        </p:spPr>
        <p:txBody>
          <a:bodyPr spcFirstLastPara="1" wrap="square" lIns="91425" tIns="45700" rIns="91425" bIns="45700" anchor="t" anchorCtr="0">
            <a:normAutofit fontScale="92500"/>
          </a:bodyPr>
          <a:lstStyle/>
          <a:p>
            <a:pPr>
              <a:buNone/>
            </a:pPr>
            <a:r>
              <a:rPr lang="vi-VN" sz="3200"/>
              <a:t>2.3. Các lớp lĩnh vực (đối tượng nghiệp vụ)</a:t>
            </a:r>
            <a:endParaRPr lang="en-US" sz="3200"/>
          </a:p>
          <a:p>
            <a:pPr>
              <a:buNone/>
            </a:pPr>
            <a:endParaRPr lang="en-US" sz="3200"/>
          </a:p>
          <a:p>
            <a:pPr indent="-457200">
              <a:lnSpc>
                <a:spcPct val="110000"/>
              </a:lnSpc>
              <a:spcBef>
                <a:spcPts val="0"/>
              </a:spcBef>
              <a:buFont typeface="Wingdings" panose="05000000000000000000" pitchFamily="2" charset="2"/>
              <a:buChar char="q"/>
            </a:pPr>
            <a:r>
              <a:rPr lang="vi-VN" sz="3100"/>
              <a:t>Nhà xuất bản (Publisher)</a:t>
            </a:r>
            <a:endParaRPr lang="en-US" sz="3100"/>
          </a:p>
          <a:p>
            <a:pPr marL="0" indent="0">
              <a:lnSpc>
                <a:spcPct val="110000"/>
              </a:lnSpc>
              <a:spcBef>
                <a:spcPts val="0"/>
              </a:spcBef>
              <a:buNone/>
            </a:pPr>
            <a:r>
              <a:rPr lang="vi-VN" sz="2200"/>
              <a:t>Đối tượng nhà xuất bản đại diện cho các công ty, nhà phát hành sách hoặc tổ chức có trách nhiệm xuất bản và phân phối sách. Mỗi nhà xuất bản có các thuộc tính như tên, địa chỉ, thông tin liên hệ, v.v. Đối tượng nhà xuất bản có thể được sử dụng để theo dõi thông tin về các nhà xuất bản và quản lý các thông tin liên quan đến xuất bản sách.</a:t>
            </a:r>
            <a:endParaRPr lang="en-US" sz="2200"/>
          </a:p>
          <a:p>
            <a:pPr marL="0" indent="0">
              <a:lnSpc>
                <a:spcPct val="110000"/>
              </a:lnSpc>
              <a:spcBef>
                <a:spcPts val="0"/>
              </a:spcBef>
              <a:buNone/>
            </a:pPr>
            <a:endParaRPr lang="vi-VN" sz="3100"/>
          </a:p>
          <a:p>
            <a:pPr indent="-457200">
              <a:lnSpc>
                <a:spcPct val="110000"/>
              </a:lnSpc>
              <a:spcBef>
                <a:spcPts val="0"/>
              </a:spcBef>
              <a:buFont typeface="Wingdings" panose="05000000000000000000" pitchFamily="2" charset="2"/>
              <a:buChar char="q"/>
            </a:pPr>
            <a:r>
              <a:rPr lang="vi-VN" sz="3100"/>
              <a:t>Thể loại sách (Book Genre)</a:t>
            </a:r>
            <a:endParaRPr lang="en-US" sz="3100"/>
          </a:p>
          <a:p>
            <a:pPr marL="0" indent="0">
              <a:lnSpc>
                <a:spcPct val="110000"/>
              </a:lnSpc>
              <a:spcBef>
                <a:spcPts val="0"/>
              </a:spcBef>
              <a:buNone/>
            </a:pPr>
            <a:r>
              <a:rPr lang="vi-VN" sz="2200"/>
              <a:t>Đối tượng thể loại sách đại diện cho các loại hình sách, ví dụ: tiểu thuyết, truyện tranh, sách giáo trình, v.v. Mỗi thể loại sách có các thuộc tính như tên, mô tả, và mã định danh. Đối tượng này giúp phân loại và tìm kiếm sách theo thể loại tương ứng.</a:t>
            </a:r>
          </a:p>
          <a:p>
            <a:pPr>
              <a:buNone/>
            </a:pPr>
            <a:endParaRPr lang="en-US" sz="3200"/>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3666668719"/>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a:buSzPct val="100000"/>
            </a:pPr>
            <a:r>
              <a:rPr lang="en-US"/>
              <a:t>II. </a:t>
            </a:r>
            <a:r>
              <a:rPr lang="vi-VN"/>
              <a:t>Phân tích nghiệp vụ</a:t>
            </a:r>
          </a:p>
        </p:txBody>
      </p:sp>
      <p:sp>
        <p:nvSpPr>
          <p:cNvPr id="140" name="Google Shape;140;p3"/>
          <p:cNvSpPr txBox="1">
            <a:spLocks noGrp="1"/>
          </p:cNvSpPr>
          <p:nvPr>
            <p:ph type="body" idx="1"/>
          </p:nvPr>
        </p:nvSpPr>
        <p:spPr>
          <a:xfrm>
            <a:off x="838200" y="1094509"/>
            <a:ext cx="10515600" cy="4982442"/>
          </a:xfrm>
          <a:prstGeom prst="rect">
            <a:avLst/>
          </a:prstGeom>
          <a:noFill/>
          <a:ln>
            <a:noFill/>
          </a:ln>
        </p:spPr>
        <p:txBody>
          <a:bodyPr spcFirstLastPara="1" wrap="square" lIns="91425" tIns="45700" rIns="91425" bIns="45700" anchor="t" anchorCtr="0">
            <a:normAutofit lnSpcReduction="10000"/>
          </a:bodyPr>
          <a:lstStyle/>
          <a:p>
            <a:pPr>
              <a:buNone/>
            </a:pPr>
            <a:r>
              <a:rPr lang="vi-VN" sz="3200"/>
              <a:t>2.3. Các lớp lĩnh vực (đối tượng nghiệp vụ)</a:t>
            </a:r>
            <a:endParaRPr lang="en-US" sz="3200"/>
          </a:p>
          <a:p>
            <a:pPr>
              <a:buNone/>
            </a:pPr>
            <a:endParaRPr lang="en-US" sz="3200"/>
          </a:p>
          <a:p>
            <a:pPr indent="-457200">
              <a:lnSpc>
                <a:spcPct val="110000"/>
              </a:lnSpc>
              <a:spcBef>
                <a:spcPts val="0"/>
              </a:spcBef>
              <a:buFont typeface="Wingdings" panose="05000000000000000000" pitchFamily="2" charset="2"/>
              <a:buChar char="q"/>
            </a:pPr>
            <a:r>
              <a:rPr lang="en-US" sz="3100" err="1"/>
              <a:t>Ngôn</a:t>
            </a:r>
            <a:r>
              <a:rPr lang="en-US" sz="3100"/>
              <a:t> </a:t>
            </a:r>
            <a:r>
              <a:rPr lang="en-US" sz="3100" err="1"/>
              <a:t>ngữ</a:t>
            </a:r>
            <a:r>
              <a:rPr lang="en-US" sz="3100"/>
              <a:t> </a:t>
            </a:r>
            <a:r>
              <a:rPr lang="en-US" sz="3100" err="1"/>
              <a:t>sách</a:t>
            </a:r>
            <a:r>
              <a:rPr lang="en-US" sz="3100"/>
              <a:t> (Book Language)</a:t>
            </a:r>
          </a:p>
          <a:p>
            <a:pPr marL="0" indent="0">
              <a:lnSpc>
                <a:spcPct val="110000"/>
              </a:lnSpc>
              <a:spcBef>
                <a:spcPts val="0"/>
              </a:spcBef>
              <a:buNone/>
            </a:pPr>
            <a:r>
              <a:rPr lang="vi-VN" sz="2200"/>
              <a:t>Đối tượng ngôn ngữ sách đại diện cho các ngôn ngữ mà sách được viết. Mỗi ngôn ngữ sách có các thuộc tính như tên, mã định danh, và mô tả. Đối tượng này giúp phân loại và tìm kiếm sách theo ngôn ngữ tương ứng.</a:t>
            </a:r>
            <a:endParaRPr lang="en-US" sz="2200"/>
          </a:p>
          <a:p>
            <a:pPr marL="0" indent="0">
              <a:lnSpc>
                <a:spcPct val="110000"/>
              </a:lnSpc>
              <a:spcBef>
                <a:spcPts val="0"/>
              </a:spcBef>
              <a:buNone/>
            </a:pPr>
            <a:endParaRPr lang="vi-VN" sz="2200"/>
          </a:p>
          <a:p>
            <a:pPr indent="-457200">
              <a:lnSpc>
                <a:spcPct val="110000"/>
              </a:lnSpc>
              <a:spcBef>
                <a:spcPts val="0"/>
              </a:spcBef>
              <a:buFont typeface="Wingdings" panose="05000000000000000000" pitchFamily="2" charset="2"/>
              <a:buChar char="q"/>
            </a:pPr>
            <a:r>
              <a:rPr lang="vi-VN" sz="3100"/>
              <a:t>Địa điểm lưu trữ (Storage Location)</a:t>
            </a:r>
            <a:endParaRPr lang="en-US" sz="3100"/>
          </a:p>
          <a:p>
            <a:pPr marL="0" indent="0">
              <a:lnSpc>
                <a:spcPct val="110000"/>
              </a:lnSpc>
              <a:spcBef>
                <a:spcPts val="0"/>
              </a:spcBef>
              <a:buNone/>
            </a:pPr>
            <a:r>
              <a:rPr lang="vi-VN" sz="2200"/>
              <a:t>Đối tượng địa điểm lưu trữ đại diện cho các vị trí lưu trữ sách trong thư viện, ví dụ: kệ sách, ngăn kéo, v.v. Mỗi địa điểm lưu trữ có các thuộc tính như tên, mã định danh, mô tả, và số lượng sách có thể chứa. Đối tượng này giúp quản lý và tìm kiếm sách theo vị trí lưu trữ trong thư viện.</a:t>
            </a:r>
            <a:endParaRPr lang="en-US" sz="3200"/>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377108169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49" name="Straight Connector 148">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Rectangle 15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Google Shape;139;p3"/>
          <p:cNvSpPr txBox="1">
            <a:spLocks noGrp="1"/>
          </p:cNvSpPr>
          <p:nvPr>
            <p:ph type="title"/>
          </p:nvPr>
        </p:nvSpPr>
        <p:spPr>
          <a:xfrm>
            <a:off x="1524000" y="1584683"/>
            <a:ext cx="9144000" cy="2551829"/>
          </a:xfrm>
          <a:prstGeom prst="rect">
            <a:avLst/>
          </a:prstGeom>
        </p:spPr>
        <p:txBody>
          <a:bodyPr spcFirstLastPara="1" vert="horz" lIns="91440" tIns="45720" rIns="91440" bIns="45720" rtlCol="0" anchor="ctr" anchorCtr="0">
            <a:normAutofit/>
          </a:bodyPr>
          <a:lstStyle/>
          <a:p>
            <a:pPr marL="731520" indent="-857250" algn="ctr">
              <a:spcBef>
                <a:spcPct val="0"/>
              </a:spcBef>
              <a:buSzPct val="100000"/>
            </a:pPr>
            <a:r>
              <a:rPr lang="en-US" sz="6600" kern="1200">
                <a:solidFill>
                  <a:schemeClr val="tx1"/>
                </a:solidFill>
                <a:latin typeface="+mj-lt"/>
                <a:ea typeface="+mj-ea"/>
                <a:cs typeface="+mj-cs"/>
              </a:rPr>
              <a:t>Phân tích yêu cầu</a:t>
            </a:r>
          </a:p>
        </p:txBody>
      </p:sp>
      <p:sp>
        <p:nvSpPr>
          <p:cNvPr id="141" name="Google Shape;141;p3"/>
          <p:cNvSpPr txBox="1">
            <a:spLocks noGrp="1"/>
          </p:cNvSpPr>
          <p:nvPr>
            <p:ph type="sldNum" idx="12"/>
          </p:nvPr>
        </p:nvSpPr>
        <p:spPr>
          <a:xfrm>
            <a:off x="8610600" y="6492240"/>
            <a:ext cx="2743200" cy="365125"/>
          </a:xfrm>
          <a:prstGeom prst="rect">
            <a:avLst/>
          </a:prstGeom>
        </p:spPr>
        <p:txBody>
          <a:bodyPr spcFirstLastPara="1" vert="horz" lIns="91440" tIns="45720" rIns="91440" bIns="45720" rtlCol="0" anchor="ctr" anchorCtr="0">
            <a:normAutofit/>
          </a:bodyPr>
          <a:lstStyle/>
          <a:p>
            <a:pPr lvl="0" indent="0">
              <a:spcBef>
                <a:spcPts val="0"/>
              </a:spcBef>
              <a:spcAft>
                <a:spcPts val="600"/>
              </a:spcAft>
              <a:buNone/>
            </a:pPr>
            <a:fld id="{00000000-1234-1234-1234-123412341234}" type="slidenum">
              <a:rPr lang="en-US" kern="1200">
                <a:solidFill>
                  <a:schemeClr val="tx1">
                    <a:tint val="75000"/>
                  </a:schemeClr>
                </a:solidFill>
                <a:latin typeface="+mn-lt"/>
                <a:ea typeface="+mn-ea"/>
                <a:cs typeface="+mn-cs"/>
              </a:rPr>
              <a:pPr lvl="0" indent="0">
                <a:spcBef>
                  <a:spcPts val="0"/>
                </a:spcBef>
                <a:spcAft>
                  <a:spcPts val="600"/>
                </a:spcAft>
                <a:buNone/>
              </a:pPr>
              <a:t>24</a:t>
            </a:fld>
            <a:endParaRPr lang="en-US"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97663107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98" name="Rectangle 19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Google Shape;139;p3"/>
          <p:cNvSpPr txBox="1">
            <a:spLocks noGrp="1"/>
          </p:cNvSpPr>
          <p:nvPr>
            <p:ph type="title"/>
          </p:nvPr>
        </p:nvSpPr>
        <p:spPr>
          <a:xfrm>
            <a:off x="630936" y="640080"/>
            <a:ext cx="4818888" cy="1481328"/>
          </a:xfrm>
          <a:prstGeom prst="rect">
            <a:avLst/>
          </a:prstGeom>
        </p:spPr>
        <p:txBody>
          <a:bodyPr spcFirstLastPara="1" lIns="91425" tIns="45700" rIns="91425" bIns="45700" anchor="b" anchorCtr="0">
            <a:normAutofit/>
          </a:bodyPr>
          <a:lstStyle/>
          <a:p>
            <a:pPr marL="731520" indent="-857250">
              <a:buSzPct val="100000"/>
              <a:buAutoNum type="romanUcPeriod" startAt="3"/>
            </a:pPr>
            <a:r>
              <a:rPr lang="vi-VN" sz="5000"/>
              <a:t>Phân tích yêu cầu</a:t>
            </a:r>
          </a:p>
        </p:txBody>
      </p:sp>
      <p:sp>
        <p:nvSpPr>
          <p:cNvPr id="20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Google Shape;140;p3"/>
          <p:cNvSpPr txBox="1">
            <a:spLocks noGrp="1"/>
          </p:cNvSpPr>
          <p:nvPr>
            <p:ph type="body" idx="1"/>
          </p:nvPr>
        </p:nvSpPr>
        <p:spPr>
          <a:xfrm>
            <a:off x="630936" y="2660904"/>
            <a:ext cx="4818888" cy="3547872"/>
          </a:xfrm>
          <a:prstGeom prst="rect">
            <a:avLst/>
          </a:prstGeom>
        </p:spPr>
        <p:txBody>
          <a:bodyPr spcFirstLastPara="1" lIns="91425" tIns="45700" rIns="91425" bIns="45700" anchor="t" anchorCtr="0">
            <a:normAutofit/>
          </a:bodyPr>
          <a:lstStyle/>
          <a:p>
            <a:pPr marL="0" indent="0">
              <a:spcBef>
                <a:spcPts val="0"/>
              </a:spcBef>
              <a:buNone/>
            </a:pPr>
            <a:r>
              <a:rPr lang="vi-VN" sz="2500" b="1"/>
              <a:t>3.1. Yêu cầu chức năng</a:t>
            </a:r>
          </a:p>
          <a:p>
            <a:pPr marL="0" indent="0">
              <a:spcBef>
                <a:spcPts val="0"/>
              </a:spcBef>
              <a:buNone/>
            </a:pPr>
            <a:endParaRPr lang="vi-VN" sz="2500" b="1"/>
          </a:p>
          <a:p>
            <a:pPr marL="0" indent="0">
              <a:spcBef>
                <a:spcPts val="0"/>
              </a:spcBef>
              <a:buNone/>
            </a:pPr>
            <a:r>
              <a:rPr lang="vi-VN" sz="2500" b="1"/>
              <a:t>3.2. Yêu cầu phi chức năng</a:t>
            </a:r>
          </a:p>
          <a:p>
            <a:pPr marL="0" indent="0">
              <a:spcBef>
                <a:spcPts val="0"/>
              </a:spcBef>
              <a:buNone/>
            </a:pPr>
            <a:endParaRPr lang="vi-VN" sz="2200"/>
          </a:p>
          <a:p>
            <a:pPr marL="0" indent="0">
              <a:spcBef>
                <a:spcPts val="0"/>
              </a:spcBef>
              <a:buNone/>
            </a:pPr>
            <a:endParaRPr lang="vi-VN" sz="2200"/>
          </a:p>
          <a:p>
            <a:pPr marL="0" indent="0">
              <a:buNone/>
            </a:pPr>
            <a:endParaRPr lang="vi-VN" sz="2200"/>
          </a:p>
          <a:p>
            <a:pPr marL="0" indent="0">
              <a:buNone/>
            </a:pPr>
            <a:endParaRPr lang="vi-VN" sz="2200"/>
          </a:p>
          <a:p>
            <a:pPr marL="0" indent="0">
              <a:spcBef>
                <a:spcPts val="0"/>
              </a:spcBef>
              <a:buNone/>
            </a:pPr>
            <a:endParaRPr lang="vi-VN" sz="2200"/>
          </a:p>
        </p:txBody>
      </p:sp>
      <p:sp>
        <p:nvSpPr>
          <p:cNvPr id="141" name="Google Shape;141;p3"/>
          <p:cNvSpPr txBox="1">
            <a:spLocks noGrp="1"/>
          </p:cNvSpPr>
          <p:nvPr>
            <p:ph type="sldNum" idx="12"/>
          </p:nvPr>
        </p:nvSpPr>
        <p:spPr>
          <a:xfrm>
            <a:off x="8610600" y="635635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dirty="0"/>
              <a:pPr marL="0" lvl="0" indent="0" rtl="0">
                <a:spcBef>
                  <a:spcPts val="0"/>
                </a:spcBef>
                <a:spcAft>
                  <a:spcPts val="600"/>
                </a:spcAft>
                <a:buNone/>
              </a:pPr>
              <a:t>25</a:t>
            </a:fld>
            <a:endParaRPr lang="en-US"/>
          </a:p>
        </p:txBody>
      </p:sp>
    </p:spTree>
    <p:extLst>
      <p:ext uri="{BB962C8B-B14F-4D97-AF65-F5344CB8AC3E}">
        <p14:creationId xmlns:p14="http://schemas.microsoft.com/office/powerpoint/2010/main" val="3556166034"/>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98" name="Rectangle 19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Google Shape;139;p3"/>
          <p:cNvSpPr txBox="1">
            <a:spLocks noGrp="1"/>
          </p:cNvSpPr>
          <p:nvPr>
            <p:ph type="title"/>
          </p:nvPr>
        </p:nvSpPr>
        <p:spPr>
          <a:xfrm>
            <a:off x="630936" y="640080"/>
            <a:ext cx="4818888" cy="1481328"/>
          </a:xfrm>
          <a:prstGeom prst="rect">
            <a:avLst/>
          </a:prstGeom>
        </p:spPr>
        <p:txBody>
          <a:bodyPr spcFirstLastPara="1" lIns="91425" tIns="45700" rIns="91425" bIns="45700" anchor="b" anchorCtr="0">
            <a:normAutofit/>
          </a:bodyPr>
          <a:lstStyle/>
          <a:p>
            <a:pPr marL="731520" indent="-857250">
              <a:buSzPct val="100000"/>
              <a:buAutoNum type="romanUcPeriod" startAt="3"/>
            </a:pPr>
            <a:r>
              <a:rPr lang="vi-VN" sz="5000"/>
              <a:t>Phân tích yêu cầu</a:t>
            </a:r>
          </a:p>
        </p:txBody>
      </p:sp>
      <p:sp>
        <p:nvSpPr>
          <p:cNvPr id="20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Google Shape;140;p3"/>
          <p:cNvSpPr txBox="1">
            <a:spLocks noGrp="1"/>
          </p:cNvSpPr>
          <p:nvPr>
            <p:ph type="body" idx="1"/>
          </p:nvPr>
        </p:nvSpPr>
        <p:spPr>
          <a:xfrm>
            <a:off x="630936" y="2660904"/>
            <a:ext cx="4818888" cy="3547872"/>
          </a:xfrm>
          <a:prstGeom prst="rect">
            <a:avLst/>
          </a:prstGeom>
        </p:spPr>
        <p:txBody>
          <a:bodyPr spcFirstLastPara="1" lIns="91425" tIns="45700" rIns="91425" bIns="45700" anchor="t" anchorCtr="0">
            <a:normAutofit/>
          </a:bodyPr>
          <a:lstStyle/>
          <a:p>
            <a:pPr marL="0" indent="0">
              <a:spcBef>
                <a:spcPts val="0"/>
              </a:spcBef>
              <a:buNone/>
            </a:pPr>
            <a:r>
              <a:rPr lang="vi-VN" sz="2500" b="1"/>
              <a:t>3.1. Yêu cầu chức năng</a:t>
            </a:r>
          </a:p>
          <a:p>
            <a:pPr marL="0" indent="0">
              <a:spcBef>
                <a:spcPts val="0"/>
              </a:spcBef>
              <a:buNone/>
            </a:pPr>
            <a:endParaRPr lang="vi-VN" sz="2200"/>
          </a:p>
          <a:p>
            <a:pPr marL="0" indent="0">
              <a:spcBef>
                <a:spcPts val="0"/>
              </a:spcBef>
              <a:buNone/>
            </a:pPr>
            <a:r>
              <a:rPr lang="vi-VN" sz="2200"/>
              <a:t>3.1.1. Tổng quan về yêu cầu chức năng</a:t>
            </a:r>
            <a:endParaRPr lang="vi-VN"/>
          </a:p>
          <a:p>
            <a:pPr marL="342900" indent="-342900">
              <a:buFont typeface="Wingdings" panose="05000000000000000000" pitchFamily="2" charset="2"/>
              <a:buChar char="Ø"/>
            </a:pPr>
            <a:r>
              <a:rPr lang="vi-VN" sz="2200"/>
              <a:t>Phân cấp chức năng</a:t>
            </a:r>
          </a:p>
          <a:p>
            <a:pPr marL="0" indent="0">
              <a:buNone/>
            </a:pPr>
            <a:endParaRPr lang="vi-VN" sz="2200"/>
          </a:p>
          <a:p>
            <a:pPr marL="0" indent="0">
              <a:buNone/>
            </a:pPr>
            <a:endParaRPr lang="vi-VN" sz="2200"/>
          </a:p>
          <a:p>
            <a:pPr marL="0" indent="0">
              <a:spcBef>
                <a:spcPts val="0"/>
              </a:spcBef>
              <a:buNone/>
            </a:pPr>
            <a:endParaRPr lang="vi-VN" sz="2200"/>
          </a:p>
        </p:txBody>
      </p:sp>
      <p:pic>
        <p:nvPicPr>
          <p:cNvPr id="2" name="Picture 2" descr="A chart with text on it&#10;&#10;Description automatically generated">
            <a:extLst>
              <a:ext uri="{FF2B5EF4-FFF2-40B4-BE49-F238E27FC236}">
                <a16:creationId xmlns:a16="http://schemas.microsoft.com/office/drawing/2014/main" id="{D2DD49D4-65F8-0224-A58A-6CD77AF8BF39}"/>
              </a:ext>
            </a:extLst>
          </p:cNvPr>
          <p:cNvPicPr>
            <a:picLocks noChangeAspect="1"/>
          </p:cNvPicPr>
          <p:nvPr/>
        </p:nvPicPr>
        <p:blipFill>
          <a:blip r:embed="rId3"/>
          <a:stretch>
            <a:fillRect/>
          </a:stretch>
        </p:blipFill>
        <p:spPr>
          <a:xfrm>
            <a:off x="5653723" y="1645584"/>
            <a:ext cx="6379305" cy="3636104"/>
          </a:xfrm>
          <a:prstGeom prst="rect">
            <a:avLst/>
          </a:prstGeom>
        </p:spPr>
      </p:pic>
      <p:sp>
        <p:nvSpPr>
          <p:cNvPr id="141" name="Google Shape;141;p3"/>
          <p:cNvSpPr txBox="1">
            <a:spLocks noGrp="1"/>
          </p:cNvSpPr>
          <p:nvPr>
            <p:ph type="sldNum" idx="12"/>
          </p:nvPr>
        </p:nvSpPr>
        <p:spPr>
          <a:xfrm>
            <a:off x="8610600" y="635635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dirty="0"/>
              <a:pPr marL="0" lvl="0" indent="0" rtl="0">
                <a:spcBef>
                  <a:spcPts val="0"/>
                </a:spcBef>
                <a:spcAft>
                  <a:spcPts val="600"/>
                </a:spcAft>
                <a:buNone/>
              </a:pPr>
              <a:t>26</a:t>
            </a:fld>
            <a:endParaRPr lang="en-US"/>
          </a:p>
        </p:txBody>
      </p:sp>
    </p:spTree>
    <p:extLst>
      <p:ext uri="{BB962C8B-B14F-4D97-AF65-F5344CB8AC3E}">
        <p14:creationId xmlns:p14="http://schemas.microsoft.com/office/powerpoint/2010/main" val="2210741101"/>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Google Shape;139;p3"/>
          <p:cNvSpPr txBox="1">
            <a:spLocks noGrp="1"/>
          </p:cNvSpPr>
          <p:nvPr>
            <p:ph type="title"/>
          </p:nvPr>
        </p:nvSpPr>
        <p:spPr>
          <a:xfrm>
            <a:off x="645064" y="525982"/>
            <a:ext cx="4282983" cy="1200361"/>
          </a:xfrm>
          <a:prstGeom prst="rect">
            <a:avLst/>
          </a:prstGeom>
        </p:spPr>
        <p:txBody>
          <a:bodyPr spcFirstLastPara="1" lIns="91425" tIns="45700" rIns="91425" bIns="45700" anchor="b" anchorCtr="0">
            <a:normAutofit/>
          </a:bodyPr>
          <a:lstStyle/>
          <a:p>
            <a:pPr marL="731520" indent="-857250">
              <a:buSzPct val="100000"/>
              <a:buAutoNum type="romanUcPeriod" startAt="3"/>
            </a:pPr>
            <a:r>
              <a:rPr lang="vi-VN"/>
              <a:t>Phân tích yêu cầu</a:t>
            </a:r>
          </a:p>
        </p:txBody>
      </p:sp>
      <p:sp>
        <p:nvSpPr>
          <p:cNvPr id="148" name="Rectangle 14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Google Shape;140;p3"/>
          <p:cNvSpPr txBox="1">
            <a:spLocks noGrp="1"/>
          </p:cNvSpPr>
          <p:nvPr>
            <p:ph type="body" idx="1"/>
          </p:nvPr>
        </p:nvSpPr>
        <p:spPr>
          <a:xfrm>
            <a:off x="645066" y="2031101"/>
            <a:ext cx="4282984" cy="3511943"/>
          </a:xfrm>
          <a:prstGeom prst="rect">
            <a:avLst/>
          </a:prstGeom>
        </p:spPr>
        <p:txBody>
          <a:bodyPr spcFirstLastPara="1" lIns="91425" tIns="45700" rIns="91425" bIns="45700" anchor="ctr" anchorCtr="0">
            <a:normAutofit/>
          </a:bodyPr>
          <a:lstStyle/>
          <a:p>
            <a:pPr marL="0" indent="0">
              <a:spcBef>
                <a:spcPts val="0"/>
              </a:spcBef>
              <a:buNone/>
            </a:pPr>
            <a:r>
              <a:rPr lang="vi-VN" sz="2200"/>
              <a:t>3.1.1. Tổng quan về yêu cầu chức năng</a:t>
            </a:r>
          </a:p>
          <a:p>
            <a:pPr marL="342900" indent="-342900">
              <a:buFont typeface="Wingdings" panose="05000000000000000000" pitchFamily="2" charset="2"/>
              <a:buChar char="Ø"/>
            </a:pPr>
            <a:r>
              <a:rPr lang="vi-VN" sz="2200"/>
              <a:t>Các nhóm chức năng</a:t>
            </a:r>
          </a:p>
          <a:p>
            <a:pPr marL="342900" indent="-342900">
              <a:spcBef>
                <a:spcPts val="0"/>
              </a:spcBef>
            </a:pPr>
            <a:r>
              <a:rPr lang="vi-VN" sz="2200" err="1"/>
              <a:t>Use</a:t>
            </a:r>
            <a:r>
              <a:rPr lang="vi-VN" sz="2200"/>
              <a:t> </a:t>
            </a:r>
            <a:r>
              <a:rPr lang="vi-VN" sz="2200" err="1"/>
              <a:t>case</a:t>
            </a:r>
            <a:r>
              <a:rPr lang="vi-VN" sz="2200"/>
              <a:t> Quản trị hệ thống</a:t>
            </a:r>
          </a:p>
        </p:txBody>
      </p:sp>
      <p:sp>
        <p:nvSpPr>
          <p:cNvPr id="150" name="Rectangle 14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A diagram of a diagram&#10;&#10;Description automatically generated">
            <a:extLst>
              <a:ext uri="{FF2B5EF4-FFF2-40B4-BE49-F238E27FC236}">
                <a16:creationId xmlns:a16="http://schemas.microsoft.com/office/drawing/2014/main" id="{7C32924D-0110-2352-1343-4E991D6E4D7E}"/>
              </a:ext>
            </a:extLst>
          </p:cNvPr>
          <p:cNvPicPr>
            <a:picLocks noChangeAspect="1"/>
          </p:cNvPicPr>
          <p:nvPr/>
        </p:nvPicPr>
        <p:blipFill>
          <a:blip r:embed="rId3"/>
          <a:stretch>
            <a:fillRect/>
          </a:stretch>
        </p:blipFill>
        <p:spPr>
          <a:xfrm>
            <a:off x="5987738" y="2201032"/>
            <a:ext cx="5628018" cy="2223066"/>
          </a:xfrm>
          <a:prstGeom prst="rect">
            <a:avLst/>
          </a:prstGeom>
        </p:spPr>
      </p:pic>
      <p:sp>
        <p:nvSpPr>
          <p:cNvPr id="141" name="Google Shape;141;p3"/>
          <p:cNvSpPr txBox="1">
            <a:spLocks noGrp="1"/>
          </p:cNvSpPr>
          <p:nvPr>
            <p:ph type="sldNum" idx="12"/>
          </p:nvPr>
        </p:nvSpPr>
        <p:spPr>
          <a:xfrm>
            <a:off x="8610600" y="649224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27</a:t>
            </a:fld>
            <a:endParaRPr lang="en-US"/>
          </a:p>
        </p:txBody>
      </p:sp>
    </p:spTree>
    <p:extLst>
      <p:ext uri="{BB962C8B-B14F-4D97-AF65-F5344CB8AC3E}">
        <p14:creationId xmlns:p14="http://schemas.microsoft.com/office/powerpoint/2010/main" val="396967128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53" name="Rectangle 15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Google Shape;139;p3"/>
          <p:cNvSpPr txBox="1">
            <a:spLocks noGrp="1"/>
          </p:cNvSpPr>
          <p:nvPr>
            <p:ph type="title"/>
          </p:nvPr>
        </p:nvSpPr>
        <p:spPr>
          <a:xfrm>
            <a:off x="622318" y="525982"/>
            <a:ext cx="4760654" cy="1188988"/>
          </a:xfrm>
          <a:prstGeom prst="rect">
            <a:avLst/>
          </a:prstGeom>
        </p:spPr>
        <p:txBody>
          <a:bodyPr spcFirstLastPara="1" lIns="91425" tIns="45700" rIns="91425" bIns="45700" anchor="b" anchorCtr="0">
            <a:normAutofit/>
          </a:bodyPr>
          <a:lstStyle/>
          <a:p>
            <a:pPr marL="731520" indent="-857250">
              <a:buSzPct val="100000"/>
              <a:buAutoNum type="romanUcPeriod" startAt="3"/>
            </a:pPr>
            <a:r>
              <a:rPr lang="vi-VN"/>
              <a:t>Phân tích yêu cầu</a:t>
            </a:r>
          </a:p>
        </p:txBody>
      </p:sp>
      <p:sp>
        <p:nvSpPr>
          <p:cNvPr id="155" name="Rectangle 15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Google Shape;140;p3"/>
          <p:cNvSpPr txBox="1">
            <a:spLocks noGrp="1"/>
          </p:cNvSpPr>
          <p:nvPr>
            <p:ph type="body" idx="1"/>
          </p:nvPr>
        </p:nvSpPr>
        <p:spPr>
          <a:xfrm>
            <a:off x="645066" y="2031101"/>
            <a:ext cx="4282984" cy="3511943"/>
          </a:xfrm>
          <a:prstGeom prst="rect">
            <a:avLst/>
          </a:prstGeom>
        </p:spPr>
        <p:txBody>
          <a:bodyPr spcFirstLastPara="1" lIns="91425" tIns="45700" rIns="91425" bIns="45700" anchor="ctr" anchorCtr="0">
            <a:normAutofit/>
          </a:bodyPr>
          <a:lstStyle/>
          <a:p>
            <a:pPr marL="0" indent="0">
              <a:spcBef>
                <a:spcPts val="0"/>
              </a:spcBef>
              <a:buNone/>
            </a:pPr>
            <a:r>
              <a:rPr lang="vi-VN" sz="2200"/>
              <a:t>3.1.1. Tổng quan về yêu cầu chức năng</a:t>
            </a:r>
          </a:p>
          <a:p>
            <a:pPr marL="342900" indent="-342900">
              <a:buFont typeface="Wingdings" panose="05000000000000000000" pitchFamily="2" charset="2"/>
              <a:buChar char="Ø"/>
            </a:pPr>
            <a:r>
              <a:rPr lang="vi-VN" sz="2200"/>
              <a:t>Các nhóm chức năng</a:t>
            </a:r>
          </a:p>
          <a:p>
            <a:pPr marL="342900" indent="-342900">
              <a:spcBef>
                <a:spcPts val="0"/>
              </a:spcBef>
            </a:pPr>
            <a:r>
              <a:rPr lang="vi-VN" sz="2200"/>
              <a:t>Use case Đăng nhập/ Đăng ký</a:t>
            </a:r>
          </a:p>
        </p:txBody>
      </p:sp>
      <p:sp>
        <p:nvSpPr>
          <p:cNvPr id="157" name="Rectangle 15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diagram of a person with text&#10;&#10;Description automatically generated">
            <a:extLst>
              <a:ext uri="{FF2B5EF4-FFF2-40B4-BE49-F238E27FC236}">
                <a16:creationId xmlns:a16="http://schemas.microsoft.com/office/drawing/2014/main" id="{DC6291CC-C42D-EEF0-DD3C-D12CE5538DA8}"/>
              </a:ext>
            </a:extLst>
          </p:cNvPr>
          <p:cNvPicPr>
            <a:picLocks noChangeAspect="1"/>
          </p:cNvPicPr>
          <p:nvPr/>
        </p:nvPicPr>
        <p:blipFill>
          <a:blip r:embed="rId3"/>
          <a:stretch>
            <a:fillRect/>
          </a:stretch>
        </p:blipFill>
        <p:spPr>
          <a:xfrm>
            <a:off x="5987738" y="1311322"/>
            <a:ext cx="5628018" cy="4002486"/>
          </a:xfrm>
          <a:prstGeom prst="rect">
            <a:avLst/>
          </a:prstGeom>
        </p:spPr>
      </p:pic>
      <p:sp>
        <p:nvSpPr>
          <p:cNvPr id="141" name="Google Shape;141;p3"/>
          <p:cNvSpPr txBox="1">
            <a:spLocks noGrp="1"/>
          </p:cNvSpPr>
          <p:nvPr>
            <p:ph type="sldNum" idx="12"/>
          </p:nvPr>
        </p:nvSpPr>
        <p:spPr>
          <a:xfrm>
            <a:off x="8610600" y="649224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28</a:t>
            </a:fld>
            <a:endParaRPr lang="en-US"/>
          </a:p>
        </p:txBody>
      </p:sp>
    </p:spTree>
    <p:extLst>
      <p:ext uri="{BB962C8B-B14F-4D97-AF65-F5344CB8AC3E}">
        <p14:creationId xmlns:p14="http://schemas.microsoft.com/office/powerpoint/2010/main" val="3968701152"/>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Google Shape;139;p3"/>
          <p:cNvSpPr txBox="1">
            <a:spLocks noGrp="1"/>
          </p:cNvSpPr>
          <p:nvPr>
            <p:ph type="title"/>
          </p:nvPr>
        </p:nvSpPr>
        <p:spPr>
          <a:xfrm>
            <a:off x="645064" y="525982"/>
            <a:ext cx="4282983" cy="1200361"/>
          </a:xfrm>
          <a:prstGeom prst="rect">
            <a:avLst/>
          </a:prstGeom>
        </p:spPr>
        <p:txBody>
          <a:bodyPr spcFirstLastPara="1" lIns="91425" tIns="45700" rIns="91425" bIns="45700" anchor="b" anchorCtr="0">
            <a:normAutofit/>
          </a:bodyPr>
          <a:lstStyle/>
          <a:p>
            <a:pPr marL="731520" indent="-857250">
              <a:buSzPct val="100000"/>
              <a:buAutoNum type="romanUcPeriod" startAt="3"/>
            </a:pPr>
            <a:r>
              <a:rPr lang="vi-VN"/>
              <a:t>Phân tích yêu cầu</a:t>
            </a:r>
          </a:p>
        </p:txBody>
      </p:sp>
      <p:sp>
        <p:nvSpPr>
          <p:cNvPr id="148" name="Rectangle 14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Google Shape;140;p3"/>
          <p:cNvSpPr txBox="1">
            <a:spLocks noGrp="1"/>
          </p:cNvSpPr>
          <p:nvPr>
            <p:ph type="body" idx="1"/>
          </p:nvPr>
        </p:nvSpPr>
        <p:spPr>
          <a:xfrm>
            <a:off x="645066" y="2031101"/>
            <a:ext cx="4282984" cy="3511943"/>
          </a:xfrm>
          <a:prstGeom prst="rect">
            <a:avLst/>
          </a:prstGeom>
        </p:spPr>
        <p:txBody>
          <a:bodyPr spcFirstLastPara="1" lIns="91425" tIns="45700" rIns="91425" bIns="45700" anchor="ctr" anchorCtr="0">
            <a:normAutofit/>
          </a:bodyPr>
          <a:lstStyle/>
          <a:p>
            <a:pPr marL="0" indent="0">
              <a:spcBef>
                <a:spcPts val="0"/>
              </a:spcBef>
              <a:buNone/>
            </a:pPr>
            <a:r>
              <a:rPr lang="vi-VN" sz="2200"/>
              <a:t>3.1.1. Tổng quan về yêu cầu chức năng</a:t>
            </a:r>
          </a:p>
          <a:p>
            <a:pPr marL="342900" indent="-342900">
              <a:buFont typeface="Wingdings" panose="05000000000000000000" pitchFamily="2" charset="2"/>
              <a:buChar char="Ø"/>
            </a:pPr>
            <a:r>
              <a:rPr lang="vi-VN" sz="2200"/>
              <a:t>Các nhóm chức năng</a:t>
            </a:r>
          </a:p>
          <a:p>
            <a:pPr marL="342900" indent="-342900">
              <a:spcBef>
                <a:spcPts val="0"/>
              </a:spcBef>
            </a:pPr>
            <a:r>
              <a:rPr lang="vi-VN" sz="2200"/>
              <a:t>Use case Tìm kiếm</a:t>
            </a:r>
          </a:p>
        </p:txBody>
      </p:sp>
      <p:sp>
        <p:nvSpPr>
          <p:cNvPr id="150" name="Rectangle 14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diagram of a diagram&#10;&#10;Description automatically generated">
            <a:extLst>
              <a:ext uri="{FF2B5EF4-FFF2-40B4-BE49-F238E27FC236}">
                <a16:creationId xmlns:a16="http://schemas.microsoft.com/office/drawing/2014/main" id="{20C92689-155A-289E-5F22-CB29AEBF6EA5}"/>
              </a:ext>
            </a:extLst>
          </p:cNvPr>
          <p:cNvPicPr>
            <a:picLocks noChangeAspect="1"/>
          </p:cNvPicPr>
          <p:nvPr/>
        </p:nvPicPr>
        <p:blipFill>
          <a:blip r:embed="rId3"/>
          <a:stretch>
            <a:fillRect/>
          </a:stretch>
        </p:blipFill>
        <p:spPr>
          <a:xfrm>
            <a:off x="5692771" y="1262737"/>
            <a:ext cx="5922985" cy="4505235"/>
          </a:xfrm>
          <a:prstGeom prst="rect">
            <a:avLst/>
          </a:prstGeom>
        </p:spPr>
      </p:pic>
      <p:sp>
        <p:nvSpPr>
          <p:cNvPr id="141" name="Google Shape;141;p3"/>
          <p:cNvSpPr txBox="1">
            <a:spLocks noGrp="1"/>
          </p:cNvSpPr>
          <p:nvPr>
            <p:ph type="sldNum" idx="12"/>
          </p:nvPr>
        </p:nvSpPr>
        <p:spPr>
          <a:xfrm>
            <a:off x="8610600" y="649224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29</a:t>
            </a:fld>
            <a:endParaRPr lang="en-US"/>
          </a:p>
        </p:txBody>
      </p:sp>
    </p:spTree>
    <p:extLst>
      <p:ext uri="{BB962C8B-B14F-4D97-AF65-F5344CB8AC3E}">
        <p14:creationId xmlns:p14="http://schemas.microsoft.com/office/powerpoint/2010/main" val="406742655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49" name="Straight Connector 148">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Rectangle 15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Google Shape;139;p3"/>
          <p:cNvSpPr txBox="1">
            <a:spLocks noGrp="1"/>
          </p:cNvSpPr>
          <p:nvPr>
            <p:ph type="title"/>
          </p:nvPr>
        </p:nvSpPr>
        <p:spPr>
          <a:xfrm>
            <a:off x="1524000" y="1584683"/>
            <a:ext cx="9144000" cy="2551829"/>
          </a:xfrm>
          <a:prstGeom prst="rect">
            <a:avLst/>
          </a:prstGeom>
        </p:spPr>
        <p:txBody>
          <a:bodyPr spcFirstLastPara="1" vert="horz" lIns="91440" tIns="45720" rIns="91440" bIns="45720" rtlCol="0" anchor="ctr" anchorCtr="0">
            <a:normAutofit/>
          </a:bodyPr>
          <a:lstStyle/>
          <a:p>
            <a:pPr algn="ctr">
              <a:spcBef>
                <a:spcPct val="0"/>
              </a:spcBef>
              <a:buSzPct val="100000"/>
            </a:pPr>
            <a:r>
              <a:rPr lang="en-US" sz="6600" kern="1200" err="1">
                <a:solidFill>
                  <a:schemeClr val="tx1"/>
                </a:solidFill>
                <a:latin typeface="+mj-lt"/>
                <a:ea typeface="+mj-ea"/>
                <a:cs typeface="+mj-cs"/>
              </a:rPr>
              <a:t>Giới</a:t>
            </a:r>
            <a:r>
              <a:rPr lang="en-US" sz="6600" kern="1200">
                <a:solidFill>
                  <a:schemeClr val="tx1"/>
                </a:solidFill>
                <a:latin typeface="+mj-lt"/>
                <a:ea typeface="+mj-ea"/>
                <a:cs typeface="+mj-cs"/>
              </a:rPr>
              <a:t> </a:t>
            </a:r>
            <a:r>
              <a:rPr lang="en-US" sz="6600" kern="1200" err="1">
                <a:solidFill>
                  <a:schemeClr val="tx1"/>
                </a:solidFill>
                <a:latin typeface="+mj-lt"/>
                <a:ea typeface="+mj-ea"/>
                <a:cs typeface="+mj-cs"/>
              </a:rPr>
              <a:t>thiệu</a:t>
            </a:r>
            <a:r>
              <a:rPr lang="en-US" sz="6600" kern="1200">
                <a:solidFill>
                  <a:schemeClr val="tx1"/>
                </a:solidFill>
                <a:latin typeface="+mj-lt"/>
                <a:ea typeface="+mj-ea"/>
                <a:cs typeface="+mj-cs"/>
              </a:rPr>
              <a:t> </a:t>
            </a:r>
            <a:r>
              <a:rPr lang="en-US" sz="6600" kern="1200" err="1">
                <a:solidFill>
                  <a:schemeClr val="tx1"/>
                </a:solidFill>
                <a:latin typeface="+mj-lt"/>
                <a:ea typeface="+mj-ea"/>
                <a:cs typeface="+mj-cs"/>
              </a:rPr>
              <a:t>đề</a:t>
            </a:r>
            <a:r>
              <a:rPr lang="en-US" sz="6600" kern="1200">
                <a:solidFill>
                  <a:schemeClr val="tx1"/>
                </a:solidFill>
                <a:latin typeface="+mj-lt"/>
                <a:ea typeface="+mj-ea"/>
                <a:cs typeface="+mj-cs"/>
              </a:rPr>
              <a:t> </a:t>
            </a:r>
            <a:r>
              <a:rPr lang="en-US" sz="6600" kern="1200" err="1">
                <a:solidFill>
                  <a:schemeClr val="tx1"/>
                </a:solidFill>
                <a:latin typeface="+mj-lt"/>
                <a:ea typeface="+mj-ea"/>
                <a:cs typeface="+mj-cs"/>
              </a:rPr>
              <a:t>tài</a:t>
            </a:r>
            <a:r>
              <a:rPr lang="en-US" sz="6600" kern="1200">
                <a:solidFill>
                  <a:schemeClr val="tx1"/>
                </a:solidFill>
                <a:latin typeface="+mj-lt"/>
                <a:ea typeface="+mj-ea"/>
                <a:cs typeface="+mj-cs"/>
              </a:rPr>
              <a:t> </a:t>
            </a:r>
          </a:p>
        </p:txBody>
      </p:sp>
      <p:sp>
        <p:nvSpPr>
          <p:cNvPr id="141" name="Google Shape;141;p3"/>
          <p:cNvSpPr txBox="1">
            <a:spLocks noGrp="1"/>
          </p:cNvSpPr>
          <p:nvPr>
            <p:ph type="sldNum" idx="12"/>
          </p:nvPr>
        </p:nvSpPr>
        <p:spPr>
          <a:xfrm>
            <a:off x="8610600" y="6492240"/>
            <a:ext cx="2743200" cy="365125"/>
          </a:xfrm>
          <a:prstGeom prst="rect">
            <a:avLst/>
          </a:prstGeom>
        </p:spPr>
        <p:txBody>
          <a:bodyPr spcFirstLastPara="1" vert="horz" lIns="91440" tIns="45720" rIns="91440" bIns="45720" rtlCol="0" anchor="ctr" anchorCtr="0">
            <a:normAutofit/>
          </a:bodyPr>
          <a:lstStyle/>
          <a:p>
            <a:pPr lvl="0" indent="0">
              <a:spcBef>
                <a:spcPts val="0"/>
              </a:spcBef>
              <a:spcAft>
                <a:spcPts val="600"/>
              </a:spcAft>
              <a:buNone/>
            </a:pPr>
            <a:fld id="{00000000-1234-1234-1234-123412341234}" type="slidenum">
              <a:rPr lang="en-US" kern="1200">
                <a:solidFill>
                  <a:schemeClr val="tx1">
                    <a:tint val="75000"/>
                  </a:schemeClr>
                </a:solidFill>
                <a:latin typeface="+mn-lt"/>
                <a:ea typeface="+mn-ea"/>
                <a:cs typeface="+mn-cs"/>
              </a:rPr>
              <a:pPr lvl="0" indent="0">
                <a:spcBef>
                  <a:spcPts val="0"/>
                </a:spcBef>
                <a:spcAft>
                  <a:spcPts val="600"/>
                </a:spcAft>
                <a:buNone/>
              </a:pPr>
              <a:t>3</a:t>
            </a:fld>
            <a:endParaRPr lang="en-US"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418903310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Google Shape;139;p3"/>
          <p:cNvSpPr txBox="1">
            <a:spLocks noGrp="1"/>
          </p:cNvSpPr>
          <p:nvPr>
            <p:ph type="title"/>
          </p:nvPr>
        </p:nvSpPr>
        <p:spPr>
          <a:xfrm>
            <a:off x="645064" y="525982"/>
            <a:ext cx="4282983" cy="1200361"/>
          </a:xfrm>
          <a:prstGeom prst="rect">
            <a:avLst/>
          </a:prstGeom>
        </p:spPr>
        <p:txBody>
          <a:bodyPr spcFirstLastPara="1" lIns="91425" tIns="45700" rIns="91425" bIns="45700" anchor="b" anchorCtr="0">
            <a:normAutofit/>
          </a:bodyPr>
          <a:lstStyle/>
          <a:p>
            <a:pPr marL="731520" indent="-857250">
              <a:buSzPct val="100000"/>
              <a:buAutoNum type="romanUcPeriod" startAt="3"/>
            </a:pPr>
            <a:r>
              <a:rPr lang="vi-VN"/>
              <a:t>Phân tích yêu cầu</a:t>
            </a:r>
          </a:p>
        </p:txBody>
      </p:sp>
      <p:sp>
        <p:nvSpPr>
          <p:cNvPr id="148" name="Rectangle 14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Google Shape;140;p3"/>
          <p:cNvSpPr txBox="1">
            <a:spLocks noGrp="1"/>
          </p:cNvSpPr>
          <p:nvPr>
            <p:ph type="body" idx="1"/>
          </p:nvPr>
        </p:nvSpPr>
        <p:spPr>
          <a:xfrm>
            <a:off x="645066" y="2031101"/>
            <a:ext cx="4282984" cy="3511943"/>
          </a:xfrm>
          <a:prstGeom prst="rect">
            <a:avLst/>
          </a:prstGeom>
        </p:spPr>
        <p:txBody>
          <a:bodyPr spcFirstLastPara="1" lIns="91425" tIns="45700" rIns="91425" bIns="45700" anchor="ctr" anchorCtr="0">
            <a:normAutofit/>
          </a:bodyPr>
          <a:lstStyle/>
          <a:p>
            <a:pPr marL="0" indent="0">
              <a:spcBef>
                <a:spcPts val="0"/>
              </a:spcBef>
              <a:buNone/>
            </a:pPr>
            <a:r>
              <a:rPr lang="vi-VN" sz="2200"/>
              <a:t>3.1.1. Tổng quan về yêu cầu chức năng</a:t>
            </a:r>
          </a:p>
          <a:p>
            <a:pPr marL="342900" indent="-342900">
              <a:buFont typeface="Wingdings" panose="05000000000000000000" pitchFamily="2" charset="2"/>
              <a:buChar char="Ø"/>
            </a:pPr>
            <a:r>
              <a:rPr lang="vi-VN" sz="2200"/>
              <a:t>Các nhóm chức năng</a:t>
            </a:r>
          </a:p>
          <a:p>
            <a:pPr marL="342900" indent="-342900">
              <a:spcBef>
                <a:spcPts val="0"/>
              </a:spcBef>
            </a:pPr>
            <a:r>
              <a:rPr lang="vi-VN" sz="2200" err="1"/>
              <a:t>Use</a:t>
            </a:r>
            <a:r>
              <a:rPr lang="vi-VN" sz="2200"/>
              <a:t> </a:t>
            </a:r>
            <a:r>
              <a:rPr lang="vi-VN" sz="2200" err="1"/>
              <a:t>case</a:t>
            </a:r>
            <a:r>
              <a:rPr lang="vi-VN" sz="2200"/>
              <a:t> Thống kê</a:t>
            </a:r>
          </a:p>
        </p:txBody>
      </p:sp>
      <p:sp>
        <p:nvSpPr>
          <p:cNvPr id="150" name="Rectangle 14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A diagram of a diagram&#10;&#10;Description automatically generated">
            <a:extLst>
              <a:ext uri="{FF2B5EF4-FFF2-40B4-BE49-F238E27FC236}">
                <a16:creationId xmlns:a16="http://schemas.microsoft.com/office/drawing/2014/main" id="{F2F9CDD0-5652-DD05-4434-73DA3CF3780D}"/>
              </a:ext>
            </a:extLst>
          </p:cNvPr>
          <p:cNvPicPr>
            <a:picLocks noChangeAspect="1"/>
          </p:cNvPicPr>
          <p:nvPr/>
        </p:nvPicPr>
        <p:blipFill>
          <a:blip r:embed="rId3"/>
          <a:stretch>
            <a:fillRect/>
          </a:stretch>
        </p:blipFill>
        <p:spPr>
          <a:xfrm>
            <a:off x="5987738" y="2193997"/>
            <a:ext cx="5628018" cy="2237136"/>
          </a:xfrm>
          <a:prstGeom prst="rect">
            <a:avLst/>
          </a:prstGeom>
        </p:spPr>
      </p:pic>
      <p:sp>
        <p:nvSpPr>
          <p:cNvPr id="141" name="Google Shape;141;p3"/>
          <p:cNvSpPr txBox="1">
            <a:spLocks noGrp="1"/>
          </p:cNvSpPr>
          <p:nvPr>
            <p:ph type="sldNum" idx="12"/>
          </p:nvPr>
        </p:nvSpPr>
        <p:spPr>
          <a:xfrm>
            <a:off x="8610600" y="649224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30</a:t>
            </a:fld>
            <a:endParaRPr lang="en-US"/>
          </a:p>
        </p:txBody>
      </p:sp>
    </p:spTree>
    <p:extLst>
      <p:ext uri="{BB962C8B-B14F-4D97-AF65-F5344CB8AC3E}">
        <p14:creationId xmlns:p14="http://schemas.microsoft.com/office/powerpoint/2010/main" val="172417157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Google Shape;139;p3"/>
          <p:cNvSpPr txBox="1">
            <a:spLocks noGrp="1"/>
          </p:cNvSpPr>
          <p:nvPr>
            <p:ph type="title"/>
          </p:nvPr>
        </p:nvSpPr>
        <p:spPr>
          <a:xfrm>
            <a:off x="645064" y="525982"/>
            <a:ext cx="4282983" cy="1200361"/>
          </a:xfrm>
          <a:prstGeom prst="rect">
            <a:avLst/>
          </a:prstGeom>
        </p:spPr>
        <p:txBody>
          <a:bodyPr spcFirstLastPara="1" lIns="91425" tIns="45700" rIns="91425" bIns="45700" anchor="b" anchorCtr="0">
            <a:normAutofit/>
          </a:bodyPr>
          <a:lstStyle/>
          <a:p>
            <a:pPr marL="731520" indent="-857250">
              <a:buSzPct val="100000"/>
              <a:buAutoNum type="romanUcPeriod" startAt="3"/>
            </a:pPr>
            <a:r>
              <a:rPr lang="vi-VN"/>
              <a:t>Phân tích yêu cầu</a:t>
            </a:r>
          </a:p>
        </p:txBody>
      </p:sp>
      <p:sp>
        <p:nvSpPr>
          <p:cNvPr id="148" name="Rectangle 14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Google Shape;140;p3"/>
          <p:cNvSpPr txBox="1">
            <a:spLocks noGrp="1"/>
          </p:cNvSpPr>
          <p:nvPr>
            <p:ph type="body" idx="1"/>
          </p:nvPr>
        </p:nvSpPr>
        <p:spPr>
          <a:xfrm>
            <a:off x="645066" y="2031101"/>
            <a:ext cx="4282984" cy="3511943"/>
          </a:xfrm>
          <a:prstGeom prst="rect">
            <a:avLst/>
          </a:prstGeom>
        </p:spPr>
        <p:txBody>
          <a:bodyPr spcFirstLastPara="1" lIns="91425" tIns="45700" rIns="91425" bIns="45700" anchor="ctr" anchorCtr="0">
            <a:normAutofit/>
          </a:bodyPr>
          <a:lstStyle/>
          <a:p>
            <a:pPr marL="0" indent="0">
              <a:spcBef>
                <a:spcPts val="0"/>
              </a:spcBef>
              <a:buNone/>
            </a:pPr>
            <a:r>
              <a:rPr lang="vi-VN" sz="2200"/>
              <a:t>3.1.1. Tổng quan về yêu cầu chức năng</a:t>
            </a:r>
          </a:p>
          <a:p>
            <a:pPr marL="342900" indent="-342900">
              <a:buFont typeface="Wingdings" panose="05000000000000000000" pitchFamily="2" charset="2"/>
              <a:buChar char="Ø"/>
            </a:pPr>
            <a:r>
              <a:rPr lang="vi-VN" sz="2200"/>
              <a:t>Các nhóm chức năng</a:t>
            </a:r>
          </a:p>
          <a:p>
            <a:pPr marL="342900" indent="-342900">
              <a:spcBef>
                <a:spcPts val="0"/>
              </a:spcBef>
            </a:pPr>
            <a:r>
              <a:rPr lang="vi-VN" sz="2200" err="1"/>
              <a:t>Use</a:t>
            </a:r>
            <a:r>
              <a:rPr lang="vi-VN" sz="2200"/>
              <a:t> </a:t>
            </a:r>
            <a:r>
              <a:rPr lang="vi-VN" sz="2200" err="1"/>
              <a:t>case</a:t>
            </a:r>
            <a:r>
              <a:rPr lang="vi-VN" sz="2200"/>
              <a:t> quản lý kho sách</a:t>
            </a:r>
          </a:p>
        </p:txBody>
      </p:sp>
      <p:sp>
        <p:nvSpPr>
          <p:cNvPr id="150" name="Rectangle 14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diagram of a flowchart&#10;&#10;Description automatically generated">
            <a:extLst>
              <a:ext uri="{FF2B5EF4-FFF2-40B4-BE49-F238E27FC236}">
                <a16:creationId xmlns:a16="http://schemas.microsoft.com/office/drawing/2014/main" id="{680F7316-B9DF-B1BF-CBBA-CC72196C170B}"/>
              </a:ext>
            </a:extLst>
          </p:cNvPr>
          <p:cNvPicPr>
            <a:picLocks noChangeAspect="1"/>
          </p:cNvPicPr>
          <p:nvPr/>
        </p:nvPicPr>
        <p:blipFill>
          <a:blip r:embed="rId3"/>
          <a:stretch>
            <a:fillRect/>
          </a:stretch>
        </p:blipFill>
        <p:spPr>
          <a:xfrm>
            <a:off x="5987738" y="2482432"/>
            <a:ext cx="5628018" cy="1660265"/>
          </a:xfrm>
          <a:prstGeom prst="rect">
            <a:avLst/>
          </a:prstGeom>
        </p:spPr>
      </p:pic>
      <p:sp>
        <p:nvSpPr>
          <p:cNvPr id="141" name="Google Shape;141;p3"/>
          <p:cNvSpPr txBox="1">
            <a:spLocks noGrp="1"/>
          </p:cNvSpPr>
          <p:nvPr>
            <p:ph type="sldNum" idx="12"/>
          </p:nvPr>
        </p:nvSpPr>
        <p:spPr>
          <a:xfrm>
            <a:off x="8610600" y="649224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31</a:t>
            </a:fld>
            <a:endParaRPr lang="en-US"/>
          </a:p>
        </p:txBody>
      </p:sp>
    </p:spTree>
    <p:extLst>
      <p:ext uri="{BB962C8B-B14F-4D97-AF65-F5344CB8AC3E}">
        <p14:creationId xmlns:p14="http://schemas.microsoft.com/office/powerpoint/2010/main" val="2096439606"/>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Google Shape;139;p3"/>
          <p:cNvSpPr txBox="1">
            <a:spLocks noGrp="1"/>
          </p:cNvSpPr>
          <p:nvPr>
            <p:ph type="title"/>
          </p:nvPr>
        </p:nvSpPr>
        <p:spPr>
          <a:xfrm>
            <a:off x="645064" y="525982"/>
            <a:ext cx="4282983" cy="1200361"/>
          </a:xfrm>
          <a:prstGeom prst="rect">
            <a:avLst/>
          </a:prstGeom>
        </p:spPr>
        <p:txBody>
          <a:bodyPr spcFirstLastPara="1" lIns="91425" tIns="45700" rIns="91425" bIns="45700" anchor="b" anchorCtr="0">
            <a:normAutofit/>
          </a:bodyPr>
          <a:lstStyle/>
          <a:p>
            <a:pPr marL="731520" indent="-857250">
              <a:buSzPct val="100000"/>
              <a:buAutoNum type="romanUcPeriod" startAt="3"/>
            </a:pPr>
            <a:r>
              <a:rPr lang="vi-VN"/>
              <a:t>Phân tích yêu cầu</a:t>
            </a:r>
          </a:p>
        </p:txBody>
      </p:sp>
      <p:sp>
        <p:nvSpPr>
          <p:cNvPr id="148" name="Rectangle 14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Google Shape;140;p3"/>
          <p:cNvSpPr txBox="1">
            <a:spLocks noGrp="1"/>
          </p:cNvSpPr>
          <p:nvPr>
            <p:ph type="body" idx="1"/>
          </p:nvPr>
        </p:nvSpPr>
        <p:spPr>
          <a:xfrm>
            <a:off x="645066" y="2031101"/>
            <a:ext cx="4282984" cy="3511943"/>
          </a:xfrm>
          <a:prstGeom prst="rect">
            <a:avLst/>
          </a:prstGeom>
        </p:spPr>
        <p:txBody>
          <a:bodyPr spcFirstLastPara="1" lIns="91425" tIns="45700" rIns="91425" bIns="45700" anchor="ctr" anchorCtr="0">
            <a:normAutofit/>
          </a:bodyPr>
          <a:lstStyle/>
          <a:p>
            <a:pPr marL="0" indent="0">
              <a:spcBef>
                <a:spcPts val="0"/>
              </a:spcBef>
              <a:buNone/>
            </a:pPr>
            <a:r>
              <a:rPr lang="vi-VN" sz="2200"/>
              <a:t>3.1.1. Tổng quan về yêu cầu chức năng</a:t>
            </a:r>
          </a:p>
          <a:p>
            <a:pPr marL="342900" indent="-342900">
              <a:buFont typeface="Wingdings" panose="05000000000000000000" pitchFamily="2" charset="2"/>
              <a:buChar char="Ø"/>
            </a:pPr>
            <a:r>
              <a:rPr lang="vi-VN" sz="2200"/>
              <a:t>Các nhóm chức năng</a:t>
            </a:r>
          </a:p>
          <a:p>
            <a:pPr marL="342900" indent="-342900">
              <a:spcBef>
                <a:spcPts val="0"/>
              </a:spcBef>
            </a:pPr>
            <a:r>
              <a:rPr lang="vi-VN" sz="2200" err="1"/>
              <a:t>Use</a:t>
            </a:r>
            <a:r>
              <a:rPr lang="vi-VN" sz="2200"/>
              <a:t> </a:t>
            </a:r>
            <a:r>
              <a:rPr lang="vi-VN" sz="2200" err="1"/>
              <a:t>case</a:t>
            </a:r>
            <a:r>
              <a:rPr lang="vi-VN" sz="2200"/>
              <a:t> quản lý độc giả</a:t>
            </a:r>
          </a:p>
        </p:txBody>
      </p:sp>
      <p:sp>
        <p:nvSpPr>
          <p:cNvPr id="150" name="Rectangle 14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A diagram of a diagram&#10;&#10;Description automatically generated">
            <a:extLst>
              <a:ext uri="{FF2B5EF4-FFF2-40B4-BE49-F238E27FC236}">
                <a16:creationId xmlns:a16="http://schemas.microsoft.com/office/drawing/2014/main" id="{8B0AFD6F-8BB9-8083-9E0D-1C8DCFF35EEE}"/>
              </a:ext>
            </a:extLst>
          </p:cNvPr>
          <p:cNvPicPr>
            <a:picLocks noChangeAspect="1"/>
          </p:cNvPicPr>
          <p:nvPr/>
        </p:nvPicPr>
        <p:blipFill>
          <a:blip r:embed="rId3"/>
          <a:stretch>
            <a:fillRect/>
          </a:stretch>
        </p:blipFill>
        <p:spPr>
          <a:xfrm>
            <a:off x="5987738" y="2095506"/>
            <a:ext cx="5628018" cy="2434117"/>
          </a:xfrm>
          <a:prstGeom prst="rect">
            <a:avLst/>
          </a:prstGeom>
        </p:spPr>
      </p:pic>
      <p:sp>
        <p:nvSpPr>
          <p:cNvPr id="141" name="Google Shape;141;p3"/>
          <p:cNvSpPr txBox="1">
            <a:spLocks noGrp="1"/>
          </p:cNvSpPr>
          <p:nvPr>
            <p:ph type="sldNum" idx="12"/>
          </p:nvPr>
        </p:nvSpPr>
        <p:spPr>
          <a:xfrm>
            <a:off x="8610600" y="649224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32</a:t>
            </a:fld>
            <a:endParaRPr lang="en-US"/>
          </a:p>
        </p:txBody>
      </p:sp>
    </p:spTree>
    <p:extLst>
      <p:ext uri="{BB962C8B-B14F-4D97-AF65-F5344CB8AC3E}">
        <p14:creationId xmlns:p14="http://schemas.microsoft.com/office/powerpoint/2010/main" val="4179166828"/>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Google Shape;139;p3"/>
          <p:cNvSpPr txBox="1">
            <a:spLocks noGrp="1"/>
          </p:cNvSpPr>
          <p:nvPr>
            <p:ph type="title"/>
          </p:nvPr>
        </p:nvSpPr>
        <p:spPr>
          <a:xfrm>
            <a:off x="645064" y="525982"/>
            <a:ext cx="4282983" cy="1200361"/>
          </a:xfrm>
          <a:prstGeom prst="rect">
            <a:avLst/>
          </a:prstGeom>
        </p:spPr>
        <p:txBody>
          <a:bodyPr spcFirstLastPara="1" lIns="91425" tIns="45700" rIns="91425" bIns="45700" anchor="b" anchorCtr="0">
            <a:normAutofit/>
          </a:bodyPr>
          <a:lstStyle/>
          <a:p>
            <a:pPr marL="731520" indent="-857250">
              <a:buSzPct val="100000"/>
              <a:buAutoNum type="romanUcPeriod" startAt="3"/>
            </a:pPr>
            <a:r>
              <a:rPr lang="vi-VN"/>
              <a:t>Phân tích yêu cầu</a:t>
            </a:r>
          </a:p>
        </p:txBody>
      </p:sp>
      <p:sp>
        <p:nvSpPr>
          <p:cNvPr id="148" name="Rectangle 14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Google Shape;140;p3"/>
          <p:cNvSpPr txBox="1">
            <a:spLocks noGrp="1"/>
          </p:cNvSpPr>
          <p:nvPr>
            <p:ph type="body" idx="1"/>
          </p:nvPr>
        </p:nvSpPr>
        <p:spPr>
          <a:xfrm>
            <a:off x="645066" y="2031101"/>
            <a:ext cx="4282984" cy="3511943"/>
          </a:xfrm>
          <a:prstGeom prst="rect">
            <a:avLst/>
          </a:prstGeom>
        </p:spPr>
        <p:txBody>
          <a:bodyPr spcFirstLastPara="1" lIns="91425" tIns="45700" rIns="91425" bIns="45700" anchor="ctr" anchorCtr="0">
            <a:normAutofit/>
          </a:bodyPr>
          <a:lstStyle/>
          <a:p>
            <a:pPr marL="0" indent="0">
              <a:spcBef>
                <a:spcPts val="0"/>
              </a:spcBef>
              <a:buNone/>
            </a:pPr>
            <a:r>
              <a:rPr lang="vi-VN" sz="2200"/>
              <a:t>3.1.1. Tổng quan về yêu cầu chức năng</a:t>
            </a:r>
          </a:p>
          <a:p>
            <a:pPr marL="342900" indent="-342900">
              <a:buFont typeface="Wingdings" panose="05000000000000000000" pitchFamily="2" charset="2"/>
              <a:buChar char="Ø"/>
            </a:pPr>
            <a:r>
              <a:rPr lang="vi-VN" sz="2200"/>
              <a:t>Các nhóm chức năng</a:t>
            </a:r>
          </a:p>
          <a:p>
            <a:pPr marL="342900" indent="-342900">
              <a:spcBef>
                <a:spcPts val="0"/>
              </a:spcBef>
            </a:pPr>
            <a:r>
              <a:rPr lang="vi-VN" sz="2200" err="1"/>
              <a:t>Use</a:t>
            </a:r>
            <a:r>
              <a:rPr lang="vi-VN" sz="2200"/>
              <a:t> </a:t>
            </a:r>
            <a:r>
              <a:rPr lang="vi-VN" sz="2200" err="1"/>
              <a:t>case</a:t>
            </a:r>
            <a:r>
              <a:rPr lang="vi-VN" sz="2200"/>
              <a:t> Quản lý sách mượn trả</a:t>
            </a:r>
          </a:p>
        </p:txBody>
      </p:sp>
      <p:sp>
        <p:nvSpPr>
          <p:cNvPr id="150" name="Rectangle 14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diagram of a diagram&#10;&#10;Description automatically generated">
            <a:extLst>
              <a:ext uri="{FF2B5EF4-FFF2-40B4-BE49-F238E27FC236}">
                <a16:creationId xmlns:a16="http://schemas.microsoft.com/office/drawing/2014/main" id="{D524FAF5-CB53-10F3-04ED-450DE54E5C60}"/>
              </a:ext>
            </a:extLst>
          </p:cNvPr>
          <p:cNvPicPr>
            <a:picLocks noChangeAspect="1"/>
          </p:cNvPicPr>
          <p:nvPr/>
        </p:nvPicPr>
        <p:blipFill>
          <a:blip r:embed="rId3"/>
          <a:stretch>
            <a:fillRect/>
          </a:stretch>
        </p:blipFill>
        <p:spPr>
          <a:xfrm>
            <a:off x="5803384" y="1950389"/>
            <a:ext cx="6021307" cy="2871835"/>
          </a:xfrm>
          <a:prstGeom prst="rect">
            <a:avLst/>
          </a:prstGeom>
        </p:spPr>
      </p:pic>
      <p:sp>
        <p:nvSpPr>
          <p:cNvPr id="141" name="Google Shape;141;p3"/>
          <p:cNvSpPr txBox="1">
            <a:spLocks noGrp="1"/>
          </p:cNvSpPr>
          <p:nvPr>
            <p:ph type="sldNum" idx="12"/>
          </p:nvPr>
        </p:nvSpPr>
        <p:spPr>
          <a:xfrm>
            <a:off x="8610600" y="649224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33</a:t>
            </a:fld>
            <a:endParaRPr lang="en-US"/>
          </a:p>
        </p:txBody>
      </p:sp>
    </p:spTree>
    <p:extLst>
      <p:ext uri="{BB962C8B-B14F-4D97-AF65-F5344CB8AC3E}">
        <p14:creationId xmlns:p14="http://schemas.microsoft.com/office/powerpoint/2010/main" val="382932637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marL="731520" indent="-857250">
              <a:lnSpc>
                <a:spcPct val="100000"/>
              </a:lnSpc>
              <a:buSzPct val="100000"/>
              <a:buAutoNum type="romanUcPeriod" startAt="3"/>
            </a:pPr>
            <a:r>
              <a:rPr lang="vi-VN"/>
              <a:t>Phân tích yêu cầu</a:t>
            </a:r>
          </a:p>
        </p:txBody>
      </p:sp>
      <p:sp>
        <p:nvSpPr>
          <p:cNvPr id="140" name="Google Shape;140;p3"/>
          <p:cNvSpPr txBox="1">
            <a:spLocks noGrp="1"/>
          </p:cNvSpPr>
          <p:nvPr>
            <p:ph type="body" idx="1"/>
          </p:nvPr>
        </p:nvSpPr>
        <p:spPr>
          <a:xfrm>
            <a:off x="838200" y="1094509"/>
            <a:ext cx="10515600" cy="4982442"/>
          </a:xfrm>
          <a:prstGeom prst="rect">
            <a:avLst/>
          </a:prstGeom>
          <a:noFill/>
          <a:ln>
            <a:noFill/>
          </a:ln>
        </p:spPr>
        <p:txBody>
          <a:bodyPr spcFirstLastPara="1" wrap="square" lIns="91425" tIns="45700" rIns="91425" bIns="45700" anchor="t" anchorCtr="0">
            <a:normAutofit/>
          </a:bodyPr>
          <a:lstStyle/>
          <a:p>
            <a:pPr marL="0" indent="0">
              <a:spcBef>
                <a:spcPts val="0"/>
              </a:spcBef>
              <a:buNone/>
            </a:pPr>
            <a:r>
              <a:rPr lang="vi-VN" sz="3200"/>
              <a:t>3.2. Yêu cầu phi chức năng</a:t>
            </a:r>
            <a:endParaRPr lang="en-US" sz="3200"/>
          </a:p>
          <a:p>
            <a:pPr marL="0" indent="0">
              <a:spcBef>
                <a:spcPts val="0"/>
              </a:spcBef>
              <a:buNone/>
            </a:pPr>
            <a:endParaRPr lang="en-US" sz="3200"/>
          </a:p>
          <a:p>
            <a:pPr marL="342900" indent="-342900">
              <a:spcBef>
                <a:spcPts val="0"/>
              </a:spcBef>
              <a:buFont typeface="Wingdings" panose="05000000000000000000" pitchFamily="2" charset="2"/>
              <a:buChar char="v"/>
            </a:pPr>
            <a:r>
              <a:rPr lang="vi-VN"/>
              <a:t>Hệ thống triển khai theo dạng </a:t>
            </a:r>
            <a:r>
              <a:rPr lang="vi-VN" err="1"/>
              <a:t>Website</a:t>
            </a:r>
            <a:r>
              <a:rPr lang="vi-VN"/>
              <a:t> trên hệ thống mạng nội bộ.</a:t>
            </a:r>
            <a:endParaRPr lang="en-US"/>
          </a:p>
          <a:p>
            <a:pPr marL="342900" indent="-342900">
              <a:spcBef>
                <a:spcPts val="0"/>
              </a:spcBef>
              <a:buFont typeface="Wingdings" panose="05000000000000000000" pitchFamily="2" charset="2"/>
              <a:buChar char="v"/>
            </a:pPr>
            <a:r>
              <a:rPr lang="vi-VN"/>
              <a:t>Giao diện người dùng thân thiện</a:t>
            </a:r>
            <a:endParaRPr lang="en-US"/>
          </a:p>
          <a:p>
            <a:pPr marL="342900" indent="-342900">
              <a:spcBef>
                <a:spcPts val="0"/>
              </a:spcBef>
              <a:buFont typeface="Wingdings" panose="05000000000000000000" pitchFamily="2" charset="2"/>
              <a:buChar char="v"/>
            </a:pPr>
            <a:r>
              <a:rPr lang="vi-VN"/>
              <a:t>Độc giả có thể tra cứu sách trên môi trường mạng, tuy nhiên việc mượn trả sách phải được thực hiện trực tiếp tại thư viện.  </a:t>
            </a:r>
          </a:p>
          <a:p>
            <a:pPr marL="342900" indent="-342900">
              <a:spcBef>
                <a:spcPts val="0"/>
              </a:spcBef>
              <a:buFont typeface="Wingdings,Sans-Serif"/>
              <a:buChar char="v"/>
            </a:pPr>
            <a:r>
              <a:rPr lang="vi-VN">
                <a:latin typeface="Arial"/>
                <a:cs typeface="Arial"/>
              </a:rPr>
              <a:t>Bảo mật</a:t>
            </a:r>
            <a:endParaRPr lang="en-US">
              <a:latin typeface="Arial"/>
              <a:cs typeface="Arial"/>
            </a:endParaRPr>
          </a:p>
          <a:p>
            <a:pPr marL="342900" indent="-342900">
              <a:spcBef>
                <a:spcPts val="0"/>
              </a:spcBef>
              <a:buFont typeface="Wingdings,Sans-Serif"/>
              <a:buChar char="v"/>
            </a:pPr>
            <a:r>
              <a:rPr lang="vi-VN">
                <a:latin typeface="Arial"/>
                <a:cs typeface="Arial"/>
              </a:rPr>
              <a:t>Thông tin thống kê đảm bảo tính chính xác, khách quan. </a:t>
            </a:r>
            <a:endParaRPr lang="en-US">
              <a:latin typeface="Arial"/>
              <a:cs typeface="Arial"/>
            </a:endParaRPr>
          </a:p>
          <a:p>
            <a:pPr marL="342900" indent="-342900">
              <a:spcBef>
                <a:spcPts val="0"/>
              </a:spcBef>
              <a:buFont typeface="Wingdings,Sans-Serif"/>
              <a:buChar char="v"/>
            </a:pPr>
            <a:r>
              <a:rPr lang="vi-VN">
                <a:latin typeface="Arial"/>
                <a:cs typeface="Arial"/>
              </a:rPr>
              <a:t>Tuân thủ quy định về quyền riêng tư</a:t>
            </a:r>
            <a:endParaRPr lang="vi-VN"/>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208129426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49" name="Straight Connector 148">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Rectangle 15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Google Shape;139;p3"/>
          <p:cNvSpPr txBox="1">
            <a:spLocks noGrp="1"/>
          </p:cNvSpPr>
          <p:nvPr>
            <p:ph type="title"/>
          </p:nvPr>
        </p:nvSpPr>
        <p:spPr>
          <a:xfrm>
            <a:off x="1524000" y="1584683"/>
            <a:ext cx="9144000" cy="2551829"/>
          </a:xfrm>
          <a:prstGeom prst="rect">
            <a:avLst/>
          </a:prstGeom>
        </p:spPr>
        <p:txBody>
          <a:bodyPr spcFirstLastPara="1" vert="horz" lIns="91440" tIns="45720" rIns="91440" bIns="45720" rtlCol="0" anchor="ctr" anchorCtr="0">
            <a:normAutofit/>
          </a:bodyPr>
          <a:lstStyle/>
          <a:p>
            <a:pPr algn="ctr">
              <a:spcBef>
                <a:spcPct val="0"/>
              </a:spcBef>
              <a:buSzPct val="100000"/>
            </a:pPr>
            <a:r>
              <a:rPr lang="en-US" sz="6600" kern="1200" err="1">
                <a:solidFill>
                  <a:schemeClr val="tx1"/>
                </a:solidFill>
                <a:latin typeface="+mj-lt"/>
                <a:ea typeface="+mj-ea"/>
                <a:cs typeface="+mj-cs"/>
              </a:rPr>
              <a:t>Thiết</a:t>
            </a:r>
            <a:r>
              <a:rPr lang="en-US" sz="6600" kern="1200">
                <a:solidFill>
                  <a:schemeClr val="tx1"/>
                </a:solidFill>
                <a:latin typeface="+mj-lt"/>
                <a:ea typeface="+mj-ea"/>
                <a:cs typeface="+mj-cs"/>
              </a:rPr>
              <a:t> </a:t>
            </a:r>
            <a:r>
              <a:rPr lang="en-US" sz="6600" kern="1200" err="1">
                <a:solidFill>
                  <a:schemeClr val="tx1"/>
                </a:solidFill>
                <a:latin typeface="+mj-lt"/>
                <a:ea typeface="+mj-ea"/>
                <a:cs typeface="+mj-cs"/>
              </a:rPr>
              <a:t>kế</a:t>
            </a:r>
            <a:endParaRPr lang="en-US" sz="6600" kern="1200" err="1">
              <a:solidFill>
                <a:schemeClr val="tx1"/>
              </a:solidFill>
              <a:latin typeface="+mj-lt"/>
              <a:ea typeface="+mj-ea"/>
              <a:cs typeface="Arial"/>
            </a:endParaRPr>
          </a:p>
        </p:txBody>
      </p:sp>
      <p:sp>
        <p:nvSpPr>
          <p:cNvPr id="141" name="Google Shape;141;p3"/>
          <p:cNvSpPr txBox="1">
            <a:spLocks noGrp="1"/>
          </p:cNvSpPr>
          <p:nvPr>
            <p:ph type="sldNum" idx="12"/>
          </p:nvPr>
        </p:nvSpPr>
        <p:spPr>
          <a:xfrm>
            <a:off x="8610600" y="6492240"/>
            <a:ext cx="2743200" cy="365125"/>
          </a:xfrm>
          <a:prstGeom prst="rect">
            <a:avLst/>
          </a:prstGeom>
        </p:spPr>
        <p:txBody>
          <a:bodyPr spcFirstLastPara="1" vert="horz" lIns="91440" tIns="45720" rIns="91440" bIns="45720" rtlCol="0" anchor="ctr" anchorCtr="0">
            <a:normAutofit/>
          </a:bodyPr>
          <a:lstStyle/>
          <a:p>
            <a:pPr lvl="0" indent="0">
              <a:spcBef>
                <a:spcPts val="0"/>
              </a:spcBef>
              <a:spcAft>
                <a:spcPts val="600"/>
              </a:spcAft>
              <a:buNone/>
            </a:pPr>
            <a:fld id="{00000000-1234-1234-1234-123412341234}" type="slidenum">
              <a:rPr lang="en-US" kern="1200">
                <a:solidFill>
                  <a:schemeClr val="tx1">
                    <a:tint val="75000"/>
                  </a:schemeClr>
                </a:solidFill>
                <a:latin typeface="+mn-lt"/>
                <a:ea typeface="+mn-ea"/>
                <a:cs typeface="+mn-cs"/>
              </a:rPr>
              <a:pPr lvl="0" indent="0">
                <a:spcBef>
                  <a:spcPts val="0"/>
                </a:spcBef>
                <a:spcAft>
                  <a:spcPts val="600"/>
                </a:spcAft>
                <a:buNone/>
              </a:pPr>
              <a:t>35</a:t>
            </a:fld>
            <a:endParaRPr lang="en-US"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5389059"/>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marL="857250" indent="-857250">
              <a:lnSpc>
                <a:spcPct val="100000"/>
              </a:lnSpc>
              <a:buSzPct val="100000"/>
              <a:buFont typeface="+mj-lt"/>
              <a:buAutoNum type="romanUcPeriod" startAt="4"/>
            </a:pPr>
            <a:r>
              <a:rPr lang="vi-VN"/>
              <a:t>Thiết kế</a:t>
            </a:r>
          </a:p>
        </p:txBody>
      </p:sp>
      <p:sp>
        <p:nvSpPr>
          <p:cNvPr id="140" name="Google Shape;140;p3"/>
          <p:cNvSpPr txBox="1">
            <a:spLocks noGrp="1"/>
          </p:cNvSpPr>
          <p:nvPr>
            <p:ph type="body" idx="1"/>
          </p:nvPr>
        </p:nvSpPr>
        <p:spPr>
          <a:xfrm>
            <a:off x="402102" y="1068060"/>
            <a:ext cx="10515600" cy="4982442"/>
          </a:xfrm>
          <a:prstGeom prst="rect">
            <a:avLst/>
          </a:prstGeom>
          <a:noFill/>
          <a:ln>
            <a:noFill/>
          </a:ln>
        </p:spPr>
        <p:txBody>
          <a:bodyPr spcFirstLastPara="1" wrap="square" lIns="91425" tIns="45700" rIns="91425" bIns="45700" anchor="t" anchorCtr="0">
            <a:normAutofit/>
          </a:bodyPr>
          <a:lstStyle/>
          <a:p>
            <a:pPr marL="0" indent="0">
              <a:spcBef>
                <a:spcPts val="0"/>
              </a:spcBef>
              <a:buNone/>
            </a:pPr>
            <a:r>
              <a:rPr lang="vi-VN" sz="3200"/>
              <a:t>4.1. Kiến trúc</a:t>
            </a:r>
            <a:endParaRPr lang="en-US" sz="3200"/>
          </a:p>
          <a:p>
            <a:pPr marL="0" indent="0">
              <a:spcBef>
                <a:spcPts val="0"/>
              </a:spcBef>
              <a:buNone/>
            </a:pPr>
            <a:r>
              <a:rPr lang="vi-VN" sz="3200"/>
              <a:t>4.2. Các kỹ thuật thiết kế</a:t>
            </a:r>
            <a:endParaRPr lang="en-US" sz="3200"/>
          </a:p>
          <a:p>
            <a:pPr marL="0" indent="0">
              <a:spcBef>
                <a:spcPts val="0"/>
              </a:spcBef>
              <a:buNone/>
            </a:pPr>
            <a:r>
              <a:rPr lang="vi-VN" sz="3200"/>
              <a:t>4.3. Thiết kế ca sử dụng</a:t>
            </a:r>
          </a:p>
          <a:p>
            <a:pPr marL="0" indent="0">
              <a:spcBef>
                <a:spcPts val="0"/>
              </a:spcBef>
              <a:buNone/>
            </a:pPr>
            <a:endParaRPr lang="en-US" sz="3200"/>
          </a:p>
          <a:p>
            <a:pPr marL="0" indent="0">
              <a:spcBef>
                <a:spcPts val="0"/>
              </a:spcBef>
              <a:buNone/>
            </a:pPr>
            <a:endParaRPr lang="en-US" sz="3200"/>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2466874124"/>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marL="857250" indent="-857250">
              <a:lnSpc>
                <a:spcPct val="100000"/>
              </a:lnSpc>
              <a:buSzPct val="100000"/>
              <a:buFont typeface="+mj-lt"/>
              <a:buAutoNum type="romanUcPeriod" startAt="4"/>
            </a:pPr>
            <a:r>
              <a:rPr lang="vi-VN"/>
              <a:t>Thiết kế</a:t>
            </a:r>
          </a:p>
        </p:txBody>
      </p:sp>
      <p:sp>
        <p:nvSpPr>
          <p:cNvPr id="140" name="Google Shape;140;p3"/>
          <p:cNvSpPr txBox="1">
            <a:spLocks noGrp="1"/>
          </p:cNvSpPr>
          <p:nvPr>
            <p:ph type="body" idx="1"/>
          </p:nvPr>
        </p:nvSpPr>
        <p:spPr>
          <a:xfrm>
            <a:off x="402102" y="1068060"/>
            <a:ext cx="10515600" cy="4982442"/>
          </a:xfrm>
          <a:prstGeom prst="rect">
            <a:avLst/>
          </a:prstGeom>
          <a:noFill/>
          <a:ln>
            <a:noFill/>
          </a:ln>
        </p:spPr>
        <p:txBody>
          <a:bodyPr spcFirstLastPara="1" wrap="square" lIns="91425" tIns="45700" rIns="91425" bIns="45700" anchor="t" anchorCtr="0">
            <a:normAutofit/>
          </a:bodyPr>
          <a:lstStyle/>
          <a:p>
            <a:pPr marL="0" indent="0">
              <a:spcBef>
                <a:spcPts val="0"/>
              </a:spcBef>
              <a:buNone/>
            </a:pPr>
            <a:r>
              <a:rPr lang="vi-VN" sz="3200"/>
              <a:t>4.1. Kiến trúc</a:t>
            </a:r>
            <a:endParaRPr lang="en-US" sz="3200"/>
          </a:p>
          <a:p>
            <a:pPr marL="0" indent="0">
              <a:spcBef>
                <a:spcPts val="0"/>
              </a:spcBef>
              <a:buNone/>
            </a:pPr>
            <a:r>
              <a:rPr lang="vi-VN" sz="3200"/>
              <a:t>4.1.1. Kiến trúc logic</a:t>
            </a:r>
            <a:endParaRPr lang="en-US" sz="3200"/>
          </a:p>
          <a:p>
            <a:pPr marL="0" indent="0">
              <a:spcBef>
                <a:spcPts val="0"/>
              </a:spcBef>
              <a:buNone/>
            </a:pPr>
            <a:endParaRPr lang="en-US" sz="3200"/>
          </a:p>
          <a:p>
            <a:pPr marL="0" indent="0">
              <a:spcBef>
                <a:spcPts val="0"/>
              </a:spcBef>
              <a:buNone/>
            </a:pPr>
            <a:endParaRPr lang="en-US" sz="3200"/>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pic>
        <p:nvPicPr>
          <p:cNvPr id="1026" name="Picture 2" descr="https://lh3.googleusercontent.com/FJYJTARyNKVWjV-Dm_I3VZwu6eLrxx_r9VJPto7IgOaTgF5CofykzNWAjPm5Wjuon4MaYVH64xwtPgbneKD3_vE_M5ocavOE6lPOsSwRs0RyNvahrLCB9P3yQ6oko0l-6oqMpp0zANkuckeVhYTRyyU">
            <a:extLst>
              <a:ext uri="{FF2B5EF4-FFF2-40B4-BE49-F238E27FC236}">
                <a16:creationId xmlns:a16="http://schemas.microsoft.com/office/drawing/2014/main" id="{B3A0877B-4741-4222-90C4-4205F3E3C6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857" y="1384484"/>
            <a:ext cx="7618817" cy="465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772458"/>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marL="857250" indent="-857250">
              <a:lnSpc>
                <a:spcPct val="100000"/>
              </a:lnSpc>
              <a:buSzPct val="100000"/>
              <a:buFont typeface="+mj-lt"/>
              <a:buAutoNum type="romanUcPeriod" startAt="4"/>
            </a:pPr>
            <a:r>
              <a:rPr lang="vi-VN"/>
              <a:t>Thiết kế</a:t>
            </a:r>
          </a:p>
        </p:txBody>
      </p:sp>
      <p:sp>
        <p:nvSpPr>
          <p:cNvPr id="140" name="Google Shape;140;p3"/>
          <p:cNvSpPr txBox="1">
            <a:spLocks noGrp="1"/>
          </p:cNvSpPr>
          <p:nvPr>
            <p:ph type="body" idx="1"/>
          </p:nvPr>
        </p:nvSpPr>
        <p:spPr>
          <a:xfrm>
            <a:off x="838200" y="1094509"/>
            <a:ext cx="10515600" cy="4982442"/>
          </a:xfrm>
          <a:prstGeom prst="rect">
            <a:avLst/>
          </a:prstGeom>
          <a:noFill/>
          <a:ln>
            <a:noFill/>
          </a:ln>
        </p:spPr>
        <p:txBody>
          <a:bodyPr spcFirstLastPara="1" wrap="square" lIns="91425" tIns="45700" rIns="91425" bIns="45700" anchor="t" anchorCtr="0">
            <a:normAutofit/>
          </a:bodyPr>
          <a:lstStyle/>
          <a:p>
            <a:pPr marL="0" indent="0">
              <a:spcBef>
                <a:spcPts val="0"/>
              </a:spcBef>
              <a:buNone/>
            </a:pPr>
            <a:r>
              <a:rPr lang="vi-VN" sz="3200"/>
              <a:t>4.1. Kiến trúc</a:t>
            </a:r>
            <a:endParaRPr lang="en-US"/>
          </a:p>
          <a:p>
            <a:pPr marL="0" indent="0">
              <a:spcBef>
                <a:spcPts val="0"/>
              </a:spcBef>
              <a:buNone/>
            </a:pPr>
            <a:r>
              <a:rPr lang="vi-VN" sz="3200"/>
              <a:t>4.1.2. Kiến trúc triển khai</a:t>
            </a:r>
            <a:endParaRPr lang="en-US" sz="3200"/>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pic>
        <p:nvPicPr>
          <p:cNvPr id="2050" name="Picture 2" descr="https://lh4.googleusercontent.com/TDd8XUBQ7nnUgzdqgdEyIkEPaxEYoxR4hOMKncY8Z3wUGwaeI6Ap528ITKpR-B9-CyYHvhnYsMvRGc3eL20mmrxrYLZoMl3vWCHmBWljOQ9CJUxtL_jlwxbdgl2ew52VxWBrZ9J4hYcaEVmC4XzNGE8">
            <a:extLst>
              <a:ext uri="{FF2B5EF4-FFF2-40B4-BE49-F238E27FC236}">
                <a16:creationId xmlns:a16="http://schemas.microsoft.com/office/drawing/2014/main" id="{31CFA243-3757-4B6E-A443-BBEFABF69C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48" y="1799421"/>
            <a:ext cx="6115052" cy="3971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478572"/>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marL="857250" indent="-857250">
              <a:lnSpc>
                <a:spcPct val="100000"/>
              </a:lnSpc>
              <a:buSzPct val="100000"/>
              <a:buFont typeface="+mj-lt"/>
              <a:buAutoNum type="romanUcPeriod" startAt="4"/>
            </a:pPr>
            <a:r>
              <a:rPr lang="vi-VN"/>
              <a:t>Thiết kế</a:t>
            </a:r>
          </a:p>
        </p:txBody>
      </p:sp>
      <p:sp>
        <p:nvSpPr>
          <p:cNvPr id="140" name="Google Shape;140;p3"/>
          <p:cNvSpPr txBox="1">
            <a:spLocks noGrp="1"/>
          </p:cNvSpPr>
          <p:nvPr>
            <p:ph type="body" idx="1"/>
          </p:nvPr>
        </p:nvSpPr>
        <p:spPr>
          <a:xfrm>
            <a:off x="838200" y="1094509"/>
            <a:ext cx="10515600" cy="4982442"/>
          </a:xfrm>
          <a:prstGeom prst="rect">
            <a:avLst/>
          </a:prstGeom>
          <a:noFill/>
          <a:ln>
            <a:noFill/>
          </a:ln>
        </p:spPr>
        <p:txBody>
          <a:bodyPr spcFirstLastPara="1" wrap="square" lIns="91425" tIns="45700" rIns="91425" bIns="45700" anchor="t" anchorCtr="0">
            <a:normAutofit/>
          </a:bodyPr>
          <a:lstStyle/>
          <a:p>
            <a:pPr marL="0" indent="0">
              <a:spcBef>
                <a:spcPts val="0"/>
              </a:spcBef>
              <a:buNone/>
            </a:pPr>
            <a:r>
              <a:rPr lang="vi-VN" sz="3200"/>
              <a:t>4.2. Các kỹ thuật thiết kế</a:t>
            </a:r>
          </a:p>
          <a:p>
            <a:pPr marL="0" indent="0">
              <a:spcBef>
                <a:spcPts val="0"/>
              </a:spcBef>
              <a:buNone/>
            </a:pPr>
            <a:r>
              <a:rPr lang="vi-VN" sz="3200" b="1"/>
              <a:t>4.2.1. Thiết kế cho các lớp giao diện</a:t>
            </a:r>
          </a:p>
          <a:p>
            <a:pPr marL="0" indent="0">
              <a:spcBef>
                <a:spcPts val="0"/>
              </a:spcBef>
              <a:buNone/>
            </a:pPr>
            <a:r>
              <a:rPr lang="vi-VN" sz="3200"/>
              <a:t>4.2.2. Mẫu thiết kế cho </a:t>
            </a:r>
            <a:r>
              <a:rPr lang="vi-VN" sz="3200" err="1"/>
              <a:t>webservice</a:t>
            </a:r>
            <a:endParaRPr lang="vi-VN" sz="3200"/>
          </a:p>
          <a:p>
            <a:pPr marL="0" indent="0">
              <a:spcBef>
                <a:spcPts val="0"/>
              </a:spcBef>
              <a:buNone/>
            </a:pPr>
            <a:r>
              <a:rPr lang="vi-VN" sz="3200"/>
              <a:t>4.2.3. Mẫu thiết kế cho các lớp trường cửu</a:t>
            </a:r>
          </a:p>
          <a:p>
            <a:pPr marL="0" indent="0">
              <a:spcBef>
                <a:spcPts val="0"/>
              </a:spcBef>
              <a:buNone/>
            </a:pPr>
            <a:endParaRPr lang="vi-VN" sz="3200"/>
          </a:p>
          <a:p>
            <a:pPr marL="0" indent="0">
              <a:spcBef>
                <a:spcPts val="0"/>
              </a:spcBef>
              <a:buNone/>
            </a:pPr>
            <a:endParaRPr lang="vi-VN" sz="2000"/>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68225022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49" name="Rectangle 14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 name="Rectangle 15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Google Shape;139;p3"/>
          <p:cNvSpPr txBox="1">
            <a:spLocks noGrp="1"/>
          </p:cNvSpPr>
          <p:nvPr>
            <p:ph type="title"/>
          </p:nvPr>
        </p:nvSpPr>
        <p:spPr>
          <a:xfrm>
            <a:off x="1043631" y="809898"/>
            <a:ext cx="9942716" cy="1554480"/>
          </a:xfrm>
          <a:prstGeom prst="rect">
            <a:avLst/>
          </a:prstGeom>
        </p:spPr>
        <p:txBody>
          <a:bodyPr spcFirstLastPara="1" lIns="91425" tIns="45700" rIns="91425" bIns="45700" anchor="ctr" anchorCtr="0">
            <a:normAutofit/>
          </a:bodyPr>
          <a:lstStyle/>
          <a:p>
            <a:pPr>
              <a:buSzPct val="100000"/>
            </a:pPr>
            <a:r>
              <a:rPr lang="en-US" sz="4000"/>
              <a:t>1.1. </a:t>
            </a:r>
            <a:r>
              <a:rPr lang="en-US" sz="4000" err="1"/>
              <a:t>Giới</a:t>
            </a:r>
            <a:r>
              <a:rPr lang="en-US" sz="4000"/>
              <a:t> </a:t>
            </a:r>
            <a:r>
              <a:rPr lang="en-US" sz="4000" err="1"/>
              <a:t>thiệu</a:t>
            </a:r>
            <a:r>
              <a:rPr lang="en-US" sz="4000"/>
              <a:t> </a:t>
            </a:r>
            <a:r>
              <a:rPr lang="en-US" sz="4000" err="1"/>
              <a:t>về</a:t>
            </a:r>
            <a:r>
              <a:rPr lang="en-US" sz="4000"/>
              <a:t> </a:t>
            </a:r>
            <a:r>
              <a:rPr lang="en-US" sz="4000" err="1"/>
              <a:t>ngữ</a:t>
            </a:r>
            <a:r>
              <a:rPr lang="en-US" sz="4000"/>
              <a:t> </a:t>
            </a:r>
            <a:r>
              <a:rPr lang="en-US" sz="4000" err="1"/>
              <a:t>cảnh</a:t>
            </a:r>
            <a:r>
              <a:rPr lang="en-US" sz="4000"/>
              <a:t>, </a:t>
            </a:r>
            <a:r>
              <a:rPr lang="en-US" sz="4000" err="1"/>
              <a:t>hiện</a:t>
            </a:r>
            <a:r>
              <a:rPr lang="en-US" sz="4000"/>
              <a:t> </a:t>
            </a:r>
            <a:r>
              <a:rPr lang="en-US" sz="4000" err="1"/>
              <a:t>trạng</a:t>
            </a:r>
            <a:r>
              <a:rPr lang="en-US" sz="4000"/>
              <a:t> </a:t>
            </a:r>
            <a:r>
              <a:rPr lang="en-US" sz="4000" err="1"/>
              <a:t>và</a:t>
            </a:r>
            <a:r>
              <a:rPr lang="en-US" sz="4000"/>
              <a:t> </a:t>
            </a:r>
            <a:r>
              <a:rPr lang="en-US" sz="4000" err="1"/>
              <a:t>nhu</a:t>
            </a:r>
            <a:r>
              <a:rPr lang="en-US" sz="4000"/>
              <a:t> </a:t>
            </a:r>
            <a:r>
              <a:rPr lang="en-US" sz="4000" err="1"/>
              <a:t>cầu</a:t>
            </a:r>
            <a:r>
              <a:rPr lang="en-US" sz="4000"/>
              <a:t> </a:t>
            </a:r>
            <a:r>
              <a:rPr lang="en-US" sz="4000" err="1"/>
              <a:t>cho</a:t>
            </a:r>
            <a:r>
              <a:rPr lang="en-US" sz="4000"/>
              <a:t> </a:t>
            </a:r>
            <a:r>
              <a:rPr lang="en-US" sz="4000" err="1"/>
              <a:t>việc</a:t>
            </a:r>
            <a:r>
              <a:rPr lang="en-US" sz="4000"/>
              <a:t> </a:t>
            </a:r>
            <a:r>
              <a:rPr lang="en-US" sz="4000" err="1"/>
              <a:t>xây</a:t>
            </a:r>
            <a:r>
              <a:rPr lang="en-US" sz="4000"/>
              <a:t> </a:t>
            </a:r>
            <a:r>
              <a:rPr lang="en-US" sz="4000" err="1"/>
              <a:t>dựng</a:t>
            </a:r>
            <a:r>
              <a:rPr lang="en-US" sz="4000"/>
              <a:t> </a:t>
            </a:r>
            <a:r>
              <a:rPr lang="en-US" sz="4000" err="1"/>
              <a:t>hệ</a:t>
            </a:r>
            <a:r>
              <a:rPr lang="en-US" sz="4000"/>
              <a:t> </a:t>
            </a:r>
            <a:r>
              <a:rPr lang="en-US" sz="4000" err="1"/>
              <a:t>thống</a:t>
            </a:r>
            <a:endParaRPr lang="en-US" sz="4000"/>
          </a:p>
        </p:txBody>
      </p:sp>
      <p:sp>
        <p:nvSpPr>
          <p:cNvPr id="4" name="Text Placeholder 3">
            <a:extLst>
              <a:ext uri="{FF2B5EF4-FFF2-40B4-BE49-F238E27FC236}">
                <a16:creationId xmlns:a16="http://schemas.microsoft.com/office/drawing/2014/main" id="{DBD320D9-C8A4-B648-E27E-3B278392C223}"/>
              </a:ext>
            </a:extLst>
          </p:cNvPr>
          <p:cNvSpPr>
            <a:spLocks noGrp="1"/>
          </p:cNvSpPr>
          <p:nvPr>
            <p:ph type="body" idx="1"/>
          </p:nvPr>
        </p:nvSpPr>
        <p:spPr>
          <a:xfrm>
            <a:off x="1045028" y="3017522"/>
            <a:ext cx="9941319" cy="3124658"/>
          </a:xfrm>
        </p:spPr>
        <p:txBody>
          <a:bodyPr anchor="ctr">
            <a:normAutofit/>
          </a:bodyPr>
          <a:lstStyle/>
          <a:p>
            <a:pPr marL="76200" indent="0">
              <a:buNone/>
            </a:pPr>
            <a:r>
              <a:rPr lang="en-US" b="1" err="1"/>
              <a:t>Ngữ</a:t>
            </a:r>
            <a:r>
              <a:rPr lang="en-US" b="1"/>
              <a:t> </a:t>
            </a:r>
            <a:r>
              <a:rPr lang="en-US" b="1" err="1"/>
              <a:t>cảnh</a:t>
            </a:r>
            <a:endParaRPr lang="en-US" b="1"/>
          </a:p>
          <a:p>
            <a:pPr marL="76200" indent="0">
              <a:buNone/>
            </a:pPr>
            <a:r>
              <a:rPr lang="vi-VN"/>
              <a:t>Hệ thống quản lý thư viện là một ứng dụng phần mềm được sử dụng để quản lý và tổ chức các tài liệu trong một thư viện. Thư viện có thể là một thư viện công cộng, trường học, tổ chức nghiên cứu hoặc doanh nghiệp. Hệ thống quản lý thư viện cung cấp các chức năng quản lý sách, người dùng, mượn/trả sách, tìm kiếm và báo cáo, giúp tối ưu hóa quá trình quản lý tài liệu và cung cấp dịch vụ hiệu quả cho người dùng.</a:t>
            </a:r>
            <a:endParaRPr lang="en-US"/>
          </a:p>
        </p:txBody>
      </p:sp>
      <p:cxnSp>
        <p:nvCxnSpPr>
          <p:cNvPr id="155" name="Straight Connector 15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1" name="Google Shape;141;p3"/>
          <p:cNvSpPr txBox="1">
            <a:spLocks noGrp="1"/>
          </p:cNvSpPr>
          <p:nvPr>
            <p:ph type="sldNum" idx="12"/>
          </p:nvPr>
        </p:nvSpPr>
        <p:spPr>
          <a:xfrm>
            <a:off x="8610600" y="649224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4</a:t>
            </a:fld>
            <a:endParaRPr lang="en-US"/>
          </a:p>
        </p:txBody>
      </p:sp>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marL="857250" indent="-857250">
              <a:lnSpc>
                <a:spcPct val="100000"/>
              </a:lnSpc>
              <a:buSzPct val="100000"/>
              <a:buFont typeface="+mj-lt"/>
              <a:buAutoNum type="romanUcPeriod" startAt="4"/>
            </a:pPr>
            <a:r>
              <a:rPr lang="vi-VN"/>
              <a:t>Thiết kế</a:t>
            </a:r>
          </a:p>
        </p:txBody>
      </p:sp>
      <p:sp>
        <p:nvSpPr>
          <p:cNvPr id="140" name="Google Shape;140;p3"/>
          <p:cNvSpPr txBox="1">
            <a:spLocks noGrp="1"/>
          </p:cNvSpPr>
          <p:nvPr>
            <p:ph type="body" idx="1"/>
          </p:nvPr>
        </p:nvSpPr>
        <p:spPr>
          <a:xfrm>
            <a:off x="838200" y="931224"/>
            <a:ext cx="10501993" cy="5145727"/>
          </a:xfrm>
          <a:prstGeom prst="rect">
            <a:avLst/>
          </a:prstGeom>
          <a:noFill/>
          <a:ln>
            <a:noFill/>
          </a:ln>
        </p:spPr>
        <p:txBody>
          <a:bodyPr spcFirstLastPara="1" wrap="square" lIns="91425" tIns="45700" rIns="91425" bIns="45700" anchor="t" anchorCtr="0">
            <a:normAutofit/>
          </a:bodyPr>
          <a:lstStyle/>
          <a:p>
            <a:pPr marL="0" indent="0">
              <a:spcBef>
                <a:spcPts val="0"/>
              </a:spcBef>
              <a:buNone/>
            </a:pPr>
            <a:r>
              <a:rPr lang="vi-VN" sz="3200"/>
              <a:t>4.2.1. Thiết kế cho các lớp giao diện</a:t>
            </a:r>
            <a:endParaRPr lang="en-US"/>
          </a:p>
          <a:p>
            <a:pPr marL="0" indent="0">
              <a:spcBef>
                <a:spcPts val="0"/>
              </a:spcBef>
              <a:buNone/>
            </a:pPr>
            <a:endParaRPr lang="vi-VN" sz="3200"/>
          </a:p>
          <a:p>
            <a:pPr marL="0" indent="0">
              <a:spcBef>
                <a:spcPts val="0"/>
              </a:spcBef>
              <a:buNone/>
            </a:pPr>
            <a:endParaRPr lang="vi-VN" sz="3200"/>
          </a:p>
          <a:p>
            <a:pPr marL="0" indent="0">
              <a:spcBef>
                <a:spcPts val="0"/>
              </a:spcBef>
              <a:buNone/>
            </a:pPr>
            <a:endParaRPr lang="vi-VN" sz="2000"/>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
        <p:nvSpPr>
          <p:cNvPr id="3" name="TextBox 2">
            <a:extLst>
              <a:ext uri="{FF2B5EF4-FFF2-40B4-BE49-F238E27FC236}">
                <a16:creationId xmlns:a16="http://schemas.microsoft.com/office/drawing/2014/main" id="{DE73C195-3583-62E1-FEC5-AFBBE0C9F444}"/>
              </a:ext>
            </a:extLst>
          </p:cNvPr>
          <p:cNvSpPr txBox="1"/>
          <p:nvPr/>
        </p:nvSpPr>
        <p:spPr>
          <a:xfrm>
            <a:off x="5366835" y="1403289"/>
            <a:ext cx="429335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t>Trang đăng nhập</a:t>
            </a:r>
            <a:endParaRPr lang="en-US" sz="2000">
              <a:solidFill>
                <a:schemeClr val="dk1"/>
              </a:solidFill>
              <a:latin typeface="Questrial"/>
              <a:ea typeface="Questrial"/>
              <a:cs typeface="Questrial"/>
              <a:sym typeface="Questrial"/>
            </a:endParaRPr>
          </a:p>
        </p:txBody>
      </p:sp>
      <p:pic>
        <p:nvPicPr>
          <p:cNvPr id="7" name="image24.png">
            <a:extLst>
              <a:ext uri="{FF2B5EF4-FFF2-40B4-BE49-F238E27FC236}">
                <a16:creationId xmlns:a16="http://schemas.microsoft.com/office/drawing/2014/main" id="{28E45A57-8072-4474-9283-C3EBC22E59E3}"/>
              </a:ext>
            </a:extLst>
          </p:cNvPr>
          <p:cNvPicPr/>
          <p:nvPr/>
        </p:nvPicPr>
        <p:blipFill>
          <a:blip r:embed="rId3"/>
          <a:srcRect/>
          <a:stretch>
            <a:fillRect/>
          </a:stretch>
        </p:blipFill>
        <p:spPr>
          <a:xfrm>
            <a:off x="2999123" y="1710674"/>
            <a:ext cx="6185984" cy="4419878"/>
          </a:xfrm>
          <a:prstGeom prst="rect">
            <a:avLst/>
          </a:prstGeom>
          <a:ln/>
        </p:spPr>
      </p:pic>
    </p:spTree>
    <p:extLst>
      <p:ext uri="{BB962C8B-B14F-4D97-AF65-F5344CB8AC3E}">
        <p14:creationId xmlns:p14="http://schemas.microsoft.com/office/powerpoint/2010/main" val="406332525"/>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marL="857250" indent="-857250">
              <a:lnSpc>
                <a:spcPct val="100000"/>
              </a:lnSpc>
              <a:buSzPct val="100000"/>
              <a:buFont typeface="+mj-lt"/>
              <a:buAutoNum type="romanUcPeriod" startAt="4"/>
            </a:pPr>
            <a:r>
              <a:rPr lang="vi-VN"/>
              <a:t>Thiết kế</a:t>
            </a:r>
          </a:p>
        </p:txBody>
      </p:sp>
      <p:sp>
        <p:nvSpPr>
          <p:cNvPr id="140" name="Google Shape;140;p3"/>
          <p:cNvSpPr txBox="1">
            <a:spLocks noGrp="1"/>
          </p:cNvSpPr>
          <p:nvPr>
            <p:ph type="body" idx="1"/>
          </p:nvPr>
        </p:nvSpPr>
        <p:spPr>
          <a:xfrm>
            <a:off x="838200" y="738090"/>
            <a:ext cx="10491020" cy="5338861"/>
          </a:xfrm>
          <a:prstGeom prst="rect">
            <a:avLst/>
          </a:prstGeom>
          <a:noFill/>
          <a:ln>
            <a:noFill/>
          </a:ln>
        </p:spPr>
        <p:txBody>
          <a:bodyPr spcFirstLastPara="1" wrap="square" lIns="91425" tIns="45700" rIns="91425" bIns="45700" anchor="t" anchorCtr="0">
            <a:normAutofit/>
          </a:bodyPr>
          <a:lstStyle/>
          <a:p>
            <a:pPr marL="0" indent="0">
              <a:spcBef>
                <a:spcPts val="0"/>
              </a:spcBef>
              <a:buNone/>
            </a:pPr>
            <a:r>
              <a:rPr lang="vi-VN" sz="3200"/>
              <a:t>4.2.1. Mẫu thiết kế cho các lớp giao diện</a:t>
            </a:r>
            <a:endParaRPr lang="en-US"/>
          </a:p>
          <a:p>
            <a:pPr marL="0" indent="0">
              <a:spcBef>
                <a:spcPts val="0"/>
              </a:spcBef>
              <a:buNone/>
            </a:pPr>
            <a:endParaRPr lang="vi-VN" sz="3200"/>
          </a:p>
          <a:p>
            <a:pPr marL="0" indent="0">
              <a:spcBef>
                <a:spcPts val="0"/>
              </a:spcBef>
              <a:buNone/>
            </a:pPr>
            <a:endParaRPr lang="vi-VN" sz="3200"/>
          </a:p>
          <a:p>
            <a:pPr marL="0" indent="0">
              <a:spcBef>
                <a:spcPts val="0"/>
              </a:spcBef>
              <a:buNone/>
            </a:pPr>
            <a:endParaRPr lang="vi-VN" sz="2000"/>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
        <p:nvSpPr>
          <p:cNvPr id="3" name="TextBox 2">
            <a:extLst>
              <a:ext uri="{FF2B5EF4-FFF2-40B4-BE49-F238E27FC236}">
                <a16:creationId xmlns:a16="http://schemas.microsoft.com/office/drawing/2014/main" id="{DE73C195-3583-62E1-FEC5-AFBBE0C9F444}"/>
              </a:ext>
            </a:extLst>
          </p:cNvPr>
          <p:cNvSpPr txBox="1"/>
          <p:nvPr/>
        </p:nvSpPr>
        <p:spPr>
          <a:xfrm>
            <a:off x="5186517" y="1239477"/>
            <a:ext cx="429335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t>Trang đăng ký</a:t>
            </a:r>
            <a:endParaRPr lang="en-US" sz="2000">
              <a:solidFill>
                <a:schemeClr val="dk1"/>
              </a:solidFill>
              <a:latin typeface="Questrial"/>
              <a:ea typeface="Questrial"/>
              <a:cs typeface="Questrial"/>
              <a:sym typeface="Questrial"/>
            </a:endParaRPr>
          </a:p>
        </p:txBody>
      </p:sp>
      <p:pic>
        <p:nvPicPr>
          <p:cNvPr id="8" name="image21.png">
            <a:extLst>
              <a:ext uri="{FF2B5EF4-FFF2-40B4-BE49-F238E27FC236}">
                <a16:creationId xmlns:a16="http://schemas.microsoft.com/office/drawing/2014/main" id="{9B8F2494-3AA4-492D-949D-5A601A46A799}"/>
              </a:ext>
            </a:extLst>
          </p:cNvPr>
          <p:cNvPicPr/>
          <p:nvPr/>
        </p:nvPicPr>
        <p:blipFill>
          <a:blip r:embed="rId3"/>
          <a:srcRect/>
          <a:stretch>
            <a:fillRect/>
          </a:stretch>
        </p:blipFill>
        <p:spPr>
          <a:xfrm>
            <a:off x="2771713" y="1708382"/>
            <a:ext cx="6498290" cy="4657976"/>
          </a:xfrm>
          <a:prstGeom prst="rect">
            <a:avLst/>
          </a:prstGeom>
          <a:ln/>
        </p:spPr>
      </p:pic>
    </p:spTree>
    <p:extLst>
      <p:ext uri="{BB962C8B-B14F-4D97-AF65-F5344CB8AC3E}">
        <p14:creationId xmlns:p14="http://schemas.microsoft.com/office/powerpoint/2010/main" val="478427330"/>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marL="857250" indent="-857250">
              <a:lnSpc>
                <a:spcPct val="100000"/>
              </a:lnSpc>
              <a:buSzPct val="100000"/>
              <a:buFont typeface="+mj-lt"/>
              <a:buAutoNum type="romanUcPeriod" startAt="4"/>
            </a:pPr>
            <a:r>
              <a:rPr lang="vi-VN"/>
              <a:t>Thiết kế</a:t>
            </a:r>
          </a:p>
        </p:txBody>
      </p:sp>
      <p:sp>
        <p:nvSpPr>
          <p:cNvPr id="140" name="Google Shape;140;p3"/>
          <p:cNvSpPr txBox="1">
            <a:spLocks noGrp="1"/>
          </p:cNvSpPr>
          <p:nvPr>
            <p:ph type="body" idx="1"/>
          </p:nvPr>
        </p:nvSpPr>
        <p:spPr>
          <a:xfrm>
            <a:off x="838200" y="725799"/>
            <a:ext cx="10503310" cy="5756732"/>
          </a:xfrm>
          <a:prstGeom prst="rect">
            <a:avLst/>
          </a:prstGeom>
          <a:noFill/>
          <a:ln>
            <a:noFill/>
          </a:ln>
        </p:spPr>
        <p:txBody>
          <a:bodyPr spcFirstLastPara="1" wrap="square" lIns="91425" tIns="45700" rIns="91425" bIns="45700" anchor="t" anchorCtr="0">
            <a:normAutofit/>
          </a:bodyPr>
          <a:lstStyle/>
          <a:p>
            <a:pPr marL="0" indent="0">
              <a:spcBef>
                <a:spcPts val="0"/>
              </a:spcBef>
              <a:buNone/>
            </a:pPr>
            <a:r>
              <a:rPr lang="vi-VN" sz="3200"/>
              <a:t>4.2.1. Mẫu thiết kế cho các lớp giao diện</a:t>
            </a:r>
            <a:endParaRPr lang="en-US"/>
          </a:p>
          <a:p>
            <a:pPr marL="0" indent="0">
              <a:spcBef>
                <a:spcPts val="0"/>
              </a:spcBef>
              <a:buNone/>
            </a:pPr>
            <a:endParaRPr lang="vi-VN" sz="3200"/>
          </a:p>
          <a:p>
            <a:pPr marL="0" indent="0">
              <a:spcBef>
                <a:spcPts val="0"/>
              </a:spcBef>
              <a:buNone/>
            </a:pPr>
            <a:endParaRPr lang="vi-VN" sz="3200"/>
          </a:p>
          <a:p>
            <a:pPr marL="0" indent="0">
              <a:spcBef>
                <a:spcPts val="0"/>
              </a:spcBef>
              <a:buNone/>
            </a:pPr>
            <a:endParaRPr lang="vi-VN" sz="2000"/>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sp>
        <p:nvSpPr>
          <p:cNvPr id="3" name="TextBox 2">
            <a:extLst>
              <a:ext uri="{FF2B5EF4-FFF2-40B4-BE49-F238E27FC236}">
                <a16:creationId xmlns:a16="http://schemas.microsoft.com/office/drawing/2014/main" id="{DE73C195-3583-62E1-FEC5-AFBBE0C9F444}"/>
              </a:ext>
            </a:extLst>
          </p:cNvPr>
          <p:cNvSpPr txBox="1"/>
          <p:nvPr/>
        </p:nvSpPr>
        <p:spPr>
          <a:xfrm>
            <a:off x="5206584" y="1113371"/>
            <a:ext cx="429335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Trang </a:t>
            </a:r>
            <a:r>
              <a:rPr lang="en-US" err="1"/>
              <a:t>chủ</a:t>
            </a:r>
            <a:r>
              <a:rPr lang="en-US"/>
              <a:t> Admin</a:t>
            </a:r>
          </a:p>
        </p:txBody>
      </p:sp>
      <p:pic>
        <p:nvPicPr>
          <p:cNvPr id="7" name="image18.png">
            <a:extLst>
              <a:ext uri="{FF2B5EF4-FFF2-40B4-BE49-F238E27FC236}">
                <a16:creationId xmlns:a16="http://schemas.microsoft.com/office/drawing/2014/main" id="{A6F4B120-2539-4FE7-BCD0-39F01F8E706F}"/>
              </a:ext>
            </a:extLst>
          </p:cNvPr>
          <p:cNvPicPr/>
          <p:nvPr/>
        </p:nvPicPr>
        <p:blipFill>
          <a:blip r:embed="rId3"/>
          <a:srcRect/>
          <a:stretch>
            <a:fillRect/>
          </a:stretch>
        </p:blipFill>
        <p:spPr>
          <a:xfrm>
            <a:off x="3130308" y="1417840"/>
            <a:ext cx="5943600" cy="4787900"/>
          </a:xfrm>
          <a:prstGeom prst="rect">
            <a:avLst/>
          </a:prstGeom>
          <a:ln/>
        </p:spPr>
      </p:pic>
    </p:spTree>
    <p:extLst>
      <p:ext uri="{BB962C8B-B14F-4D97-AF65-F5344CB8AC3E}">
        <p14:creationId xmlns:p14="http://schemas.microsoft.com/office/powerpoint/2010/main" val="168099969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marL="857250" indent="-857250">
              <a:lnSpc>
                <a:spcPct val="100000"/>
              </a:lnSpc>
              <a:buSzPct val="100000"/>
              <a:buFont typeface="+mj-lt"/>
              <a:buAutoNum type="romanUcPeriod" startAt="4"/>
            </a:pPr>
            <a:r>
              <a:rPr lang="vi-VN"/>
              <a:t>Thiết kế</a:t>
            </a:r>
          </a:p>
        </p:txBody>
      </p:sp>
      <p:sp>
        <p:nvSpPr>
          <p:cNvPr id="140" name="Google Shape;140;p3"/>
          <p:cNvSpPr txBox="1">
            <a:spLocks noGrp="1"/>
          </p:cNvSpPr>
          <p:nvPr>
            <p:ph type="body" idx="1"/>
          </p:nvPr>
        </p:nvSpPr>
        <p:spPr>
          <a:xfrm>
            <a:off x="838200" y="725800"/>
            <a:ext cx="10491020" cy="5830473"/>
          </a:xfrm>
          <a:prstGeom prst="rect">
            <a:avLst/>
          </a:prstGeom>
          <a:noFill/>
          <a:ln>
            <a:noFill/>
          </a:ln>
        </p:spPr>
        <p:txBody>
          <a:bodyPr spcFirstLastPara="1" wrap="square" lIns="91425" tIns="45700" rIns="91425" bIns="45700" anchor="t" anchorCtr="0">
            <a:normAutofit/>
          </a:bodyPr>
          <a:lstStyle/>
          <a:p>
            <a:pPr marL="0" indent="0">
              <a:spcBef>
                <a:spcPts val="0"/>
              </a:spcBef>
              <a:buNone/>
            </a:pPr>
            <a:r>
              <a:rPr lang="vi-VN" sz="3200"/>
              <a:t>4.2.1. Mẫu thiết kế cho các lớp giao diện</a:t>
            </a:r>
            <a:endParaRPr lang="en-US"/>
          </a:p>
          <a:p>
            <a:pPr marL="0" indent="0">
              <a:spcBef>
                <a:spcPts val="0"/>
              </a:spcBef>
              <a:buNone/>
            </a:pPr>
            <a:endParaRPr lang="vi-VN" sz="3200"/>
          </a:p>
          <a:p>
            <a:pPr marL="0" indent="0">
              <a:spcBef>
                <a:spcPts val="0"/>
              </a:spcBef>
              <a:buNone/>
            </a:pPr>
            <a:endParaRPr lang="vi-VN" sz="3200"/>
          </a:p>
          <a:p>
            <a:pPr marL="0" indent="0">
              <a:spcBef>
                <a:spcPts val="0"/>
              </a:spcBef>
              <a:buNone/>
            </a:pPr>
            <a:endParaRPr lang="vi-VN" sz="2000"/>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sp>
        <p:nvSpPr>
          <p:cNvPr id="3" name="TextBox 2">
            <a:extLst>
              <a:ext uri="{FF2B5EF4-FFF2-40B4-BE49-F238E27FC236}">
                <a16:creationId xmlns:a16="http://schemas.microsoft.com/office/drawing/2014/main" id="{DE73C195-3583-62E1-FEC5-AFBBE0C9F444}"/>
              </a:ext>
            </a:extLst>
          </p:cNvPr>
          <p:cNvSpPr txBox="1"/>
          <p:nvPr/>
        </p:nvSpPr>
        <p:spPr>
          <a:xfrm>
            <a:off x="5210711" y="1048921"/>
            <a:ext cx="429335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t>Tìm kiếm nâng cao</a:t>
            </a:r>
            <a:endParaRPr lang="en-US"/>
          </a:p>
        </p:txBody>
      </p:sp>
      <p:pic>
        <p:nvPicPr>
          <p:cNvPr id="7" name="image33.png">
            <a:extLst>
              <a:ext uri="{FF2B5EF4-FFF2-40B4-BE49-F238E27FC236}">
                <a16:creationId xmlns:a16="http://schemas.microsoft.com/office/drawing/2014/main" id="{1A05FFF0-4B52-4855-AC9A-F25F43D11D32}"/>
              </a:ext>
            </a:extLst>
          </p:cNvPr>
          <p:cNvPicPr/>
          <p:nvPr/>
        </p:nvPicPr>
        <p:blipFill>
          <a:blip r:embed="rId3"/>
          <a:srcRect/>
          <a:stretch>
            <a:fillRect/>
          </a:stretch>
        </p:blipFill>
        <p:spPr>
          <a:xfrm>
            <a:off x="2856461" y="1352242"/>
            <a:ext cx="6945431" cy="5077220"/>
          </a:xfrm>
          <a:prstGeom prst="rect">
            <a:avLst/>
          </a:prstGeom>
          <a:ln/>
        </p:spPr>
      </p:pic>
    </p:spTree>
    <p:extLst>
      <p:ext uri="{BB962C8B-B14F-4D97-AF65-F5344CB8AC3E}">
        <p14:creationId xmlns:p14="http://schemas.microsoft.com/office/powerpoint/2010/main" val="2488132627"/>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marL="857250" indent="-857250">
              <a:lnSpc>
                <a:spcPct val="100000"/>
              </a:lnSpc>
              <a:buSzPct val="100000"/>
              <a:buFont typeface="+mj-lt"/>
              <a:buAutoNum type="romanUcPeriod" startAt="4"/>
            </a:pPr>
            <a:r>
              <a:rPr lang="vi-VN"/>
              <a:t>Thiết kế</a:t>
            </a:r>
          </a:p>
        </p:txBody>
      </p:sp>
      <p:sp>
        <p:nvSpPr>
          <p:cNvPr id="140" name="Google Shape;140;p3"/>
          <p:cNvSpPr txBox="1">
            <a:spLocks noGrp="1"/>
          </p:cNvSpPr>
          <p:nvPr>
            <p:ph type="body" idx="1"/>
          </p:nvPr>
        </p:nvSpPr>
        <p:spPr>
          <a:xfrm>
            <a:off x="838200" y="725800"/>
            <a:ext cx="10491020" cy="5695280"/>
          </a:xfrm>
          <a:prstGeom prst="rect">
            <a:avLst/>
          </a:prstGeom>
          <a:noFill/>
          <a:ln>
            <a:noFill/>
          </a:ln>
        </p:spPr>
        <p:txBody>
          <a:bodyPr spcFirstLastPara="1" wrap="square" lIns="91425" tIns="45700" rIns="91425" bIns="45700" anchor="t" anchorCtr="0">
            <a:normAutofit/>
          </a:bodyPr>
          <a:lstStyle/>
          <a:p>
            <a:pPr marL="0" indent="0">
              <a:spcBef>
                <a:spcPts val="0"/>
              </a:spcBef>
              <a:buNone/>
            </a:pPr>
            <a:r>
              <a:rPr lang="vi-VN" sz="3200"/>
              <a:t>4.2.1. Mẫu thiết kế cho các lớp giao diện</a:t>
            </a:r>
            <a:endParaRPr lang="en-US"/>
          </a:p>
          <a:p>
            <a:pPr marL="0" indent="0">
              <a:spcBef>
                <a:spcPts val="0"/>
              </a:spcBef>
              <a:buNone/>
            </a:pPr>
            <a:endParaRPr lang="vi-VN" sz="3200"/>
          </a:p>
          <a:p>
            <a:pPr marL="0" indent="0">
              <a:spcBef>
                <a:spcPts val="0"/>
              </a:spcBef>
              <a:buNone/>
            </a:pPr>
            <a:endParaRPr lang="vi-VN" sz="3200"/>
          </a:p>
          <a:p>
            <a:pPr marL="0" indent="0">
              <a:spcBef>
                <a:spcPts val="0"/>
              </a:spcBef>
              <a:buNone/>
            </a:pPr>
            <a:endParaRPr lang="vi-VN" sz="2000"/>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sp>
        <p:nvSpPr>
          <p:cNvPr id="3" name="TextBox 2">
            <a:extLst>
              <a:ext uri="{FF2B5EF4-FFF2-40B4-BE49-F238E27FC236}">
                <a16:creationId xmlns:a16="http://schemas.microsoft.com/office/drawing/2014/main" id="{DE73C195-3583-62E1-FEC5-AFBBE0C9F444}"/>
              </a:ext>
            </a:extLst>
          </p:cNvPr>
          <p:cNvSpPr txBox="1"/>
          <p:nvPr/>
        </p:nvSpPr>
        <p:spPr>
          <a:xfrm>
            <a:off x="4592067" y="1285436"/>
            <a:ext cx="429335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t>Trang chủ tìm kiếm sách thư viện</a:t>
            </a:r>
            <a:endParaRPr lang="en-US"/>
          </a:p>
        </p:txBody>
      </p:sp>
      <p:pic>
        <p:nvPicPr>
          <p:cNvPr id="8" name="image32.png">
            <a:extLst>
              <a:ext uri="{FF2B5EF4-FFF2-40B4-BE49-F238E27FC236}">
                <a16:creationId xmlns:a16="http://schemas.microsoft.com/office/drawing/2014/main" id="{94D5337A-734C-4EAA-980E-3424A5115534}"/>
              </a:ext>
            </a:extLst>
          </p:cNvPr>
          <p:cNvPicPr/>
          <p:nvPr/>
        </p:nvPicPr>
        <p:blipFill>
          <a:blip r:embed="rId3"/>
          <a:srcRect/>
          <a:stretch>
            <a:fillRect/>
          </a:stretch>
        </p:blipFill>
        <p:spPr>
          <a:xfrm>
            <a:off x="3117618" y="1596718"/>
            <a:ext cx="6555393" cy="4818160"/>
          </a:xfrm>
          <a:prstGeom prst="rect">
            <a:avLst/>
          </a:prstGeom>
          <a:ln/>
        </p:spPr>
      </p:pic>
    </p:spTree>
    <p:extLst>
      <p:ext uri="{BB962C8B-B14F-4D97-AF65-F5344CB8AC3E}">
        <p14:creationId xmlns:p14="http://schemas.microsoft.com/office/powerpoint/2010/main" val="2925943323"/>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marL="857250" indent="-857250">
              <a:lnSpc>
                <a:spcPct val="100000"/>
              </a:lnSpc>
              <a:buSzPct val="100000"/>
              <a:buFont typeface="+mj-lt"/>
              <a:buAutoNum type="romanUcPeriod" startAt="4"/>
            </a:pPr>
            <a:r>
              <a:rPr lang="vi-VN"/>
              <a:t>Thiết kế</a:t>
            </a:r>
          </a:p>
        </p:txBody>
      </p:sp>
      <p:sp>
        <p:nvSpPr>
          <p:cNvPr id="140" name="Google Shape;140;p3"/>
          <p:cNvSpPr txBox="1">
            <a:spLocks noGrp="1"/>
          </p:cNvSpPr>
          <p:nvPr>
            <p:ph type="body" idx="1"/>
          </p:nvPr>
        </p:nvSpPr>
        <p:spPr>
          <a:xfrm>
            <a:off x="838200" y="688929"/>
            <a:ext cx="10491020" cy="5928796"/>
          </a:xfrm>
          <a:prstGeom prst="rect">
            <a:avLst/>
          </a:prstGeom>
          <a:noFill/>
          <a:ln>
            <a:noFill/>
          </a:ln>
        </p:spPr>
        <p:txBody>
          <a:bodyPr spcFirstLastPara="1" wrap="square" lIns="91425" tIns="45700" rIns="91425" bIns="45700" anchor="t" anchorCtr="0">
            <a:normAutofit/>
          </a:bodyPr>
          <a:lstStyle/>
          <a:p>
            <a:pPr marL="0" indent="0">
              <a:spcBef>
                <a:spcPts val="0"/>
              </a:spcBef>
              <a:buNone/>
            </a:pPr>
            <a:r>
              <a:rPr lang="vi-VN" sz="3200"/>
              <a:t>4.2.1. Mẫu thiết kế cho các lớp giao diện</a:t>
            </a:r>
            <a:endParaRPr lang="en-US"/>
          </a:p>
          <a:p>
            <a:pPr marL="0" indent="0">
              <a:spcBef>
                <a:spcPts val="0"/>
              </a:spcBef>
              <a:buNone/>
            </a:pPr>
            <a:endParaRPr lang="vi-VN" sz="3200"/>
          </a:p>
          <a:p>
            <a:pPr marL="0" indent="0">
              <a:spcBef>
                <a:spcPts val="0"/>
              </a:spcBef>
              <a:buNone/>
            </a:pPr>
            <a:endParaRPr lang="vi-VN" sz="3200"/>
          </a:p>
          <a:p>
            <a:pPr marL="0" indent="0">
              <a:spcBef>
                <a:spcPts val="0"/>
              </a:spcBef>
              <a:buNone/>
            </a:pPr>
            <a:endParaRPr lang="vi-VN" sz="2000"/>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sp>
        <p:nvSpPr>
          <p:cNvPr id="3" name="TextBox 2">
            <a:extLst>
              <a:ext uri="{FF2B5EF4-FFF2-40B4-BE49-F238E27FC236}">
                <a16:creationId xmlns:a16="http://schemas.microsoft.com/office/drawing/2014/main" id="{DE73C195-3583-62E1-FEC5-AFBBE0C9F444}"/>
              </a:ext>
            </a:extLst>
          </p:cNvPr>
          <p:cNvSpPr txBox="1"/>
          <p:nvPr/>
        </p:nvSpPr>
        <p:spPr>
          <a:xfrm>
            <a:off x="4670807" y="1128864"/>
            <a:ext cx="429335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t>Trang chủ Thủ thư</a:t>
            </a:r>
            <a:r>
              <a:rPr lang="en-US"/>
              <a:t>  </a:t>
            </a:r>
            <a:r>
              <a:rPr lang="vi-VN"/>
              <a:t>Quản lý kho sách</a:t>
            </a:r>
          </a:p>
        </p:txBody>
      </p:sp>
      <p:pic>
        <p:nvPicPr>
          <p:cNvPr id="8" name="image36.png">
            <a:extLst>
              <a:ext uri="{FF2B5EF4-FFF2-40B4-BE49-F238E27FC236}">
                <a16:creationId xmlns:a16="http://schemas.microsoft.com/office/drawing/2014/main" id="{8FD65792-A985-49F3-9B3F-69211E521B5B}"/>
              </a:ext>
            </a:extLst>
          </p:cNvPr>
          <p:cNvPicPr/>
          <p:nvPr/>
        </p:nvPicPr>
        <p:blipFill>
          <a:blip r:embed="rId3"/>
          <a:srcRect/>
          <a:stretch>
            <a:fillRect/>
          </a:stretch>
        </p:blipFill>
        <p:spPr>
          <a:xfrm>
            <a:off x="3138948" y="1438406"/>
            <a:ext cx="6373761" cy="5068938"/>
          </a:xfrm>
          <a:prstGeom prst="rect">
            <a:avLst/>
          </a:prstGeom>
          <a:ln/>
        </p:spPr>
      </p:pic>
    </p:spTree>
    <p:extLst>
      <p:ext uri="{BB962C8B-B14F-4D97-AF65-F5344CB8AC3E}">
        <p14:creationId xmlns:p14="http://schemas.microsoft.com/office/powerpoint/2010/main" val="845292637"/>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marL="857250" indent="-857250">
              <a:lnSpc>
                <a:spcPct val="100000"/>
              </a:lnSpc>
              <a:buSzPct val="100000"/>
              <a:buFont typeface="+mj-lt"/>
              <a:buAutoNum type="romanUcPeriod" startAt="4"/>
            </a:pPr>
            <a:r>
              <a:rPr lang="vi-VN"/>
              <a:t>Thiết kế</a:t>
            </a:r>
          </a:p>
        </p:txBody>
      </p:sp>
      <p:sp>
        <p:nvSpPr>
          <p:cNvPr id="140" name="Google Shape;140;p3"/>
          <p:cNvSpPr txBox="1">
            <a:spLocks noGrp="1"/>
          </p:cNvSpPr>
          <p:nvPr>
            <p:ph type="body" idx="1"/>
          </p:nvPr>
        </p:nvSpPr>
        <p:spPr>
          <a:xfrm>
            <a:off x="838200" y="725800"/>
            <a:ext cx="10503310" cy="5351151"/>
          </a:xfrm>
          <a:prstGeom prst="rect">
            <a:avLst/>
          </a:prstGeom>
          <a:noFill/>
          <a:ln>
            <a:noFill/>
          </a:ln>
        </p:spPr>
        <p:txBody>
          <a:bodyPr spcFirstLastPara="1" wrap="square" lIns="91425" tIns="45700" rIns="91425" bIns="45700" anchor="t" anchorCtr="0">
            <a:normAutofit/>
          </a:bodyPr>
          <a:lstStyle/>
          <a:p>
            <a:pPr marL="0" indent="0">
              <a:spcBef>
                <a:spcPts val="0"/>
              </a:spcBef>
              <a:buNone/>
            </a:pPr>
            <a:r>
              <a:rPr lang="vi-VN" sz="3200"/>
              <a:t>4.2.1. Mẫu thiết kế cho các lớp giao diện</a:t>
            </a:r>
            <a:endParaRPr lang="en-US"/>
          </a:p>
          <a:p>
            <a:pPr marL="0" indent="0">
              <a:spcBef>
                <a:spcPts val="0"/>
              </a:spcBef>
              <a:buNone/>
            </a:pPr>
            <a:endParaRPr lang="vi-VN" sz="3200"/>
          </a:p>
          <a:p>
            <a:pPr marL="0" indent="0">
              <a:spcBef>
                <a:spcPts val="0"/>
              </a:spcBef>
              <a:buNone/>
            </a:pPr>
            <a:endParaRPr lang="vi-VN" sz="3200"/>
          </a:p>
          <a:p>
            <a:pPr marL="0" indent="0">
              <a:spcBef>
                <a:spcPts val="0"/>
              </a:spcBef>
              <a:buNone/>
            </a:pPr>
            <a:endParaRPr lang="vi-VN" sz="2000"/>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
        <p:nvSpPr>
          <p:cNvPr id="3" name="TextBox 2">
            <a:extLst>
              <a:ext uri="{FF2B5EF4-FFF2-40B4-BE49-F238E27FC236}">
                <a16:creationId xmlns:a16="http://schemas.microsoft.com/office/drawing/2014/main" id="{DE73C195-3583-62E1-FEC5-AFBBE0C9F444}"/>
              </a:ext>
            </a:extLst>
          </p:cNvPr>
          <p:cNvSpPr txBox="1"/>
          <p:nvPr/>
        </p:nvSpPr>
        <p:spPr>
          <a:xfrm>
            <a:off x="5039517" y="1239477"/>
            <a:ext cx="429335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t>Chức năng Thêm sách</a:t>
            </a:r>
          </a:p>
        </p:txBody>
      </p:sp>
      <p:pic>
        <p:nvPicPr>
          <p:cNvPr id="7" name="image19.png">
            <a:extLst>
              <a:ext uri="{FF2B5EF4-FFF2-40B4-BE49-F238E27FC236}">
                <a16:creationId xmlns:a16="http://schemas.microsoft.com/office/drawing/2014/main" id="{E0B16B8D-6480-4802-A23C-EEF81CD6E2C2}"/>
              </a:ext>
            </a:extLst>
          </p:cNvPr>
          <p:cNvPicPr/>
          <p:nvPr/>
        </p:nvPicPr>
        <p:blipFill>
          <a:blip r:embed="rId3"/>
          <a:srcRect/>
          <a:stretch>
            <a:fillRect/>
          </a:stretch>
        </p:blipFill>
        <p:spPr>
          <a:xfrm>
            <a:off x="3256669" y="1542258"/>
            <a:ext cx="6447503" cy="5168490"/>
          </a:xfrm>
          <a:prstGeom prst="rect">
            <a:avLst/>
          </a:prstGeom>
          <a:ln/>
        </p:spPr>
      </p:pic>
    </p:spTree>
    <p:extLst>
      <p:ext uri="{BB962C8B-B14F-4D97-AF65-F5344CB8AC3E}">
        <p14:creationId xmlns:p14="http://schemas.microsoft.com/office/powerpoint/2010/main" val="984232048"/>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marL="857250" indent="-857250">
              <a:lnSpc>
                <a:spcPct val="100000"/>
              </a:lnSpc>
              <a:buSzPct val="100000"/>
              <a:buFont typeface="+mj-lt"/>
              <a:buAutoNum type="romanUcPeriod" startAt="4"/>
            </a:pPr>
            <a:r>
              <a:rPr lang="vi-VN"/>
              <a:t>Thiết kế</a:t>
            </a:r>
          </a:p>
        </p:txBody>
      </p:sp>
      <p:sp>
        <p:nvSpPr>
          <p:cNvPr id="140" name="Google Shape;140;p3"/>
          <p:cNvSpPr txBox="1">
            <a:spLocks noGrp="1"/>
          </p:cNvSpPr>
          <p:nvPr>
            <p:ph type="body" idx="1"/>
          </p:nvPr>
        </p:nvSpPr>
        <p:spPr>
          <a:xfrm>
            <a:off x="838200" y="688929"/>
            <a:ext cx="10503310" cy="5388022"/>
          </a:xfrm>
          <a:prstGeom prst="rect">
            <a:avLst/>
          </a:prstGeom>
          <a:noFill/>
          <a:ln>
            <a:noFill/>
          </a:ln>
        </p:spPr>
        <p:txBody>
          <a:bodyPr spcFirstLastPara="1" wrap="square" lIns="91425" tIns="45700" rIns="91425" bIns="45700" anchor="t" anchorCtr="0">
            <a:normAutofit/>
          </a:bodyPr>
          <a:lstStyle/>
          <a:p>
            <a:pPr marL="0" indent="0">
              <a:spcBef>
                <a:spcPts val="0"/>
              </a:spcBef>
              <a:buNone/>
            </a:pPr>
            <a:r>
              <a:rPr lang="vi-VN" sz="3200"/>
              <a:t>4.2.1. Mẫu thiết kế cho các lớp giao diện</a:t>
            </a:r>
            <a:endParaRPr lang="en-US"/>
          </a:p>
          <a:p>
            <a:pPr marL="0" indent="0">
              <a:spcBef>
                <a:spcPts val="0"/>
              </a:spcBef>
              <a:buNone/>
            </a:pPr>
            <a:endParaRPr lang="vi-VN" sz="3200"/>
          </a:p>
          <a:p>
            <a:pPr marL="0" indent="0">
              <a:spcBef>
                <a:spcPts val="0"/>
              </a:spcBef>
              <a:buNone/>
            </a:pPr>
            <a:endParaRPr lang="vi-VN" sz="3200"/>
          </a:p>
          <a:p>
            <a:pPr marL="0" indent="0">
              <a:spcBef>
                <a:spcPts val="0"/>
              </a:spcBef>
              <a:buNone/>
            </a:pPr>
            <a:endParaRPr lang="vi-VN" sz="2000"/>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sp>
        <p:nvSpPr>
          <p:cNvPr id="3" name="TextBox 2">
            <a:extLst>
              <a:ext uri="{FF2B5EF4-FFF2-40B4-BE49-F238E27FC236}">
                <a16:creationId xmlns:a16="http://schemas.microsoft.com/office/drawing/2014/main" id="{DE73C195-3583-62E1-FEC5-AFBBE0C9F444}"/>
              </a:ext>
            </a:extLst>
          </p:cNvPr>
          <p:cNvSpPr txBox="1"/>
          <p:nvPr/>
        </p:nvSpPr>
        <p:spPr>
          <a:xfrm>
            <a:off x="4535613" y="1276348"/>
            <a:ext cx="429335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t>Chức năng Quản lý độc giả</a:t>
            </a:r>
          </a:p>
        </p:txBody>
      </p:sp>
      <p:pic>
        <p:nvPicPr>
          <p:cNvPr id="8" name="image7.png">
            <a:extLst>
              <a:ext uri="{FF2B5EF4-FFF2-40B4-BE49-F238E27FC236}">
                <a16:creationId xmlns:a16="http://schemas.microsoft.com/office/drawing/2014/main" id="{587C8DD1-1909-4959-90CE-263DCDD38760}"/>
              </a:ext>
            </a:extLst>
          </p:cNvPr>
          <p:cNvPicPr/>
          <p:nvPr/>
        </p:nvPicPr>
        <p:blipFill>
          <a:blip r:embed="rId3"/>
          <a:srcRect/>
          <a:stretch>
            <a:fillRect/>
          </a:stretch>
        </p:blipFill>
        <p:spPr>
          <a:xfrm>
            <a:off x="3045655" y="1585480"/>
            <a:ext cx="5943600" cy="4762500"/>
          </a:xfrm>
          <a:prstGeom prst="rect">
            <a:avLst/>
          </a:prstGeom>
          <a:ln/>
        </p:spPr>
      </p:pic>
    </p:spTree>
    <p:extLst>
      <p:ext uri="{BB962C8B-B14F-4D97-AF65-F5344CB8AC3E}">
        <p14:creationId xmlns:p14="http://schemas.microsoft.com/office/powerpoint/2010/main" val="598818465"/>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03310" cy="574042"/>
          </a:xfrm>
          <a:prstGeom prst="rect">
            <a:avLst/>
          </a:prstGeom>
          <a:noFill/>
          <a:ln>
            <a:noFill/>
          </a:ln>
        </p:spPr>
        <p:txBody>
          <a:bodyPr spcFirstLastPara="1" wrap="square" lIns="91425" tIns="45700" rIns="91425" bIns="45700" anchor="ctr" anchorCtr="0">
            <a:normAutofit fontScale="90000"/>
          </a:bodyPr>
          <a:lstStyle/>
          <a:p>
            <a:pPr marL="857250" indent="-857250">
              <a:lnSpc>
                <a:spcPct val="100000"/>
              </a:lnSpc>
              <a:buSzPct val="100000"/>
              <a:buFont typeface="+mj-lt"/>
              <a:buAutoNum type="romanUcPeriod" startAt="4"/>
            </a:pPr>
            <a:r>
              <a:rPr lang="vi-VN"/>
              <a:t>Thiết kế</a:t>
            </a:r>
          </a:p>
        </p:txBody>
      </p:sp>
      <p:sp>
        <p:nvSpPr>
          <p:cNvPr id="140" name="Google Shape;140;p3"/>
          <p:cNvSpPr txBox="1">
            <a:spLocks noGrp="1"/>
          </p:cNvSpPr>
          <p:nvPr>
            <p:ph type="body" idx="1"/>
          </p:nvPr>
        </p:nvSpPr>
        <p:spPr>
          <a:xfrm>
            <a:off x="838200" y="713510"/>
            <a:ext cx="10491020" cy="6137731"/>
          </a:xfrm>
          <a:prstGeom prst="rect">
            <a:avLst/>
          </a:prstGeom>
          <a:noFill/>
          <a:ln>
            <a:noFill/>
          </a:ln>
        </p:spPr>
        <p:txBody>
          <a:bodyPr spcFirstLastPara="1" wrap="square" lIns="91425" tIns="45700" rIns="91425" bIns="45700" anchor="t" anchorCtr="0">
            <a:normAutofit/>
          </a:bodyPr>
          <a:lstStyle/>
          <a:p>
            <a:pPr marL="0" indent="0">
              <a:spcBef>
                <a:spcPts val="0"/>
              </a:spcBef>
              <a:buNone/>
            </a:pPr>
            <a:r>
              <a:rPr lang="vi-VN" sz="3200"/>
              <a:t>4.2.1. Mẫu thiết kế cho các lớp giao diện</a:t>
            </a:r>
            <a:endParaRPr lang="en-US"/>
          </a:p>
          <a:p>
            <a:pPr marL="0" indent="0">
              <a:spcBef>
                <a:spcPts val="0"/>
              </a:spcBef>
              <a:buNone/>
            </a:pPr>
            <a:endParaRPr lang="vi-VN" sz="3200"/>
          </a:p>
          <a:p>
            <a:pPr marL="0" indent="0">
              <a:spcBef>
                <a:spcPts val="0"/>
              </a:spcBef>
              <a:buNone/>
            </a:pPr>
            <a:endParaRPr lang="vi-VN" sz="3200"/>
          </a:p>
          <a:p>
            <a:pPr marL="0" indent="0">
              <a:spcBef>
                <a:spcPts val="0"/>
              </a:spcBef>
              <a:buNone/>
            </a:pPr>
            <a:endParaRPr lang="vi-VN" sz="2000"/>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sp>
        <p:nvSpPr>
          <p:cNvPr id="3" name="TextBox 2">
            <a:extLst>
              <a:ext uri="{FF2B5EF4-FFF2-40B4-BE49-F238E27FC236}">
                <a16:creationId xmlns:a16="http://schemas.microsoft.com/office/drawing/2014/main" id="{DE73C195-3583-62E1-FEC5-AFBBE0C9F444}"/>
              </a:ext>
            </a:extLst>
          </p:cNvPr>
          <p:cNvSpPr txBox="1"/>
          <p:nvPr/>
        </p:nvSpPr>
        <p:spPr>
          <a:xfrm>
            <a:off x="4707678" y="1190315"/>
            <a:ext cx="429335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t>Chức năng Quản lý mượn trả</a:t>
            </a:r>
          </a:p>
        </p:txBody>
      </p:sp>
      <p:pic>
        <p:nvPicPr>
          <p:cNvPr id="7" name="image29.png">
            <a:extLst>
              <a:ext uri="{FF2B5EF4-FFF2-40B4-BE49-F238E27FC236}">
                <a16:creationId xmlns:a16="http://schemas.microsoft.com/office/drawing/2014/main" id="{2734F56F-7699-4B16-A364-50511AC0D725}"/>
              </a:ext>
            </a:extLst>
          </p:cNvPr>
          <p:cNvPicPr/>
          <p:nvPr/>
        </p:nvPicPr>
        <p:blipFill>
          <a:blip r:embed="rId3"/>
          <a:srcRect/>
          <a:stretch>
            <a:fillRect/>
          </a:stretch>
        </p:blipFill>
        <p:spPr>
          <a:xfrm>
            <a:off x="3131177" y="1499038"/>
            <a:ext cx="6349180" cy="5119738"/>
          </a:xfrm>
          <a:prstGeom prst="rect">
            <a:avLst/>
          </a:prstGeom>
          <a:ln/>
        </p:spPr>
      </p:pic>
    </p:spTree>
    <p:extLst>
      <p:ext uri="{BB962C8B-B14F-4D97-AF65-F5344CB8AC3E}">
        <p14:creationId xmlns:p14="http://schemas.microsoft.com/office/powerpoint/2010/main" val="3766323391"/>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03310" cy="647784"/>
          </a:xfrm>
          <a:prstGeom prst="rect">
            <a:avLst/>
          </a:prstGeom>
          <a:noFill/>
          <a:ln>
            <a:noFill/>
          </a:ln>
        </p:spPr>
        <p:txBody>
          <a:bodyPr spcFirstLastPara="1" wrap="square" lIns="91425" tIns="45700" rIns="91425" bIns="45700" anchor="ctr" anchorCtr="0">
            <a:normAutofit/>
          </a:bodyPr>
          <a:lstStyle/>
          <a:p>
            <a:pPr marL="857250" indent="-857250">
              <a:lnSpc>
                <a:spcPct val="100000"/>
              </a:lnSpc>
              <a:buSzPct val="100000"/>
              <a:buFont typeface="+mj-lt"/>
              <a:buAutoNum type="romanUcPeriod" startAt="4"/>
            </a:pPr>
            <a:r>
              <a:rPr lang="vi-VN"/>
              <a:t>Thiết kế</a:t>
            </a:r>
          </a:p>
        </p:txBody>
      </p:sp>
      <p:sp>
        <p:nvSpPr>
          <p:cNvPr id="140" name="Google Shape;140;p3"/>
          <p:cNvSpPr txBox="1">
            <a:spLocks noGrp="1"/>
          </p:cNvSpPr>
          <p:nvPr>
            <p:ph type="body" idx="1"/>
          </p:nvPr>
        </p:nvSpPr>
        <p:spPr>
          <a:xfrm>
            <a:off x="838200" y="652059"/>
            <a:ext cx="10503310" cy="5904214"/>
          </a:xfrm>
          <a:prstGeom prst="rect">
            <a:avLst/>
          </a:prstGeom>
          <a:noFill/>
          <a:ln>
            <a:noFill/>
          </a:ln>
        </p:spPr>
        <p:txBody>
          <a:bodyPr spcFirstLastPara="1" wrap="square" lIns="91425" tIns="45700" rIns="91425" bIns="45700" anchor="t" anchorCtr="0">
            <a:normAutofit/>
          </a:bodyPr>
          <a:lstStyle/>
          <a:p>
            <a:pPr marL="0" indent="0">
              <a:spcBef>
                <a:spcPts val="0"/>
              </a:spcBef>
              <a:buNone/>
            </a:pPr>
            <a:r>
              <a:rPr lang="vi-VN" sz="3200"/>
              <a:t>4.2.1. Mẫu thiết kế cho các lớp giao diện</a:t>
            </a:r>
            <a:endParaRPr lang="en-US"/>
          </a:p>
          <a:p>
            <a:pPr marL="0" indent="0">
              <a:spcBef>
                <a:spcPts val="0"/>
              </a:spcBef>
              <a:buNone/>
            </a:pPr>
            <a:endParaRPr lang="vi-VN" sz="3200"/>
          </a:p>
          <a:p>
            <a:pPr marL="0" indent="0">
              <a:spcBef>
                <a:spcPts val="0"/>
              </a:spcBef>
              <a:buNone/>
            </a:pPr>
            <a:endParaRPr lang="vi-VN" sz="3200"/>
          </a:p>
          <a:p>
            <a:pPr marL="0" indent="0">
              <a:spcBef>
                <a:spcPts val="0"/>
              </a:spcBef>
              <a:buNone/>
            </a:pPr>
            <a:endParaRPr lang="vi-VN" sz="2000"/>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sp>
        <p:nvSpPr>
          <p:cNvPr id="3" name="TextBox 2">
            <a:extLst>
              <a:ext uri="{FF2B5EF4-FFF2-40B4-BE49-F238E27FC236}">
                <a16:creationId xmlns:a16="http://schemas.microsoft.com/office/drawing/2014/main" id="{DE73C195-3583-62E1-FEC5-AFBBE0C9F444}"/>
              </a:ext>
            </a:extLst>
          </p:cNvPr>
          <p:cNvSpPr txBox="1"/>
          <p:nvPr/>
        </p:nvSpPr>
        <p:spPr>
          <a:xfrm>
            <a:off x="5223871" y="1227186"/>
            <a:ext cx="429335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t>Chức năng Thống Kê</a:t>
            </a:r>
          </a:p>
        </p:txBody>
      </p:sp>
      <p:pic>
        <p:nvPicPr>
          <p:cNvPr id="8" name="image20.png">
            <a:extLst>
              <a:ext uri="{FF2B5EF4-FFF2-40B4-BE49-F238E27FC236}">
                <a16:creationId xmlns:a16="http://schemas.microsoft.com/office/drawing/2014/main" id="{261C6DA2-D3A6-4AFD-9C73-2B582B038D91}"/>
              </a:ext>
            </a:extLst>
          </p:cNvPr>
          <p:cNvPicPr/>
          <p:nvPr/>
        </p:nvPicPr>
        <p:blipFill>
          <a:blip r:embed="rId3"/>
          <a:srcRect/>
          <a:stretch>
            <a:fillRect/>
          </a:stretch>
        </p:blipFill>
        <p:spPr>
          <a:xfrm>
            <a:off x="3303243" y="1531606"/>
            <a:ext cx="6336890" cy="4968568"/>
          </a:xfrm>
          <a:prstGeom prst="rect">
            <a:avLst/>
          </a:prstGeom>
          <a:ln/>
        </p:spPr>
      </p:pic>
    </p:spTree>
    <p:extLst>
      <p:ext uri="{BB962C8B-B14F-4D97-AF65-F5344CB8AC3E}">
        <p14:creationId xmlns:p14="http://schemas.microsoft.com/office/powerpoint/2010/main" val="71297197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49" name="Rectangle 14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 name="Rectangle 15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Google Shape;139;p3"/>
          <p:cNvSpPr txBox="1">
            <a:spLocks noGrp="1"/>
          </p:cNvSpPr>
          <p:nvPr>
            <p:ph type="title"/>
          </p:nvPr>
        </p:nvSpPr>
        <p:spPr>
          <a:xfrm>
            <a:off x="1043631" y="809898"/>
            <a:ext cx="9942716" cy="1554480"/>
          </a:xfrm>
          <a:prstGeom prst="rect">
            <a:avLst/>
          </a:prstGeom>
        </p:spPr>
        <p:txBody>
          <a:bodyPr spcFirstLastPara="1" lIns="91425" tIns="45700" rIns="91425" bIns="45700" anchor="ctr" anchorCtr="0">
            <a:normAutofit/>
          </a:bodyPr>
          <a:lstStyle/>
          <a:p>
            <a:pPr>
              <a:buSzPct val="100000"/>
            </a:pPr>
            <a:r>
              <a:rPr lang="en-US" sz="4000"/>
              <a:t>1.1. </a:t>
            </a:r>
            <a:r>
              <a:rPr lang="en-US" sz="4000" err="1"/>
              <a:t>Giới</a:t>
            </a:r>
            <a:r>
              <a:rPr lang="en-US" sz="4000"/>
              <a:t> </a:t>
            </a:r>
            <a:r>
              <a:rPr lang="en-US" sz="4000" err="1"/>
              <a:t>thiệu</a:t>
            </a:r>
            <a:r>
              <a:rPr lang="en-US" sz="4000"/>
              <a:t> </a:t>
            </a:r>
            <a:r>
              <a:rPr lang="en-US" sz="4000" err="1"/>
              <a:t>về</a:t>
            </a:r>
            <a:r>
              <a:rPr lang="en-US" sz="4000"/>
              <a:t> </a:t>
            </a:r>
            <a:r>
              <a:rPr lang="en-US" sz="4000" err="1"/>
              <a:t>ngữ</a:t>
            </a:r>
            <a:r>
              <a:rPr lang="en-US" sz="4000"/>
              <a:t> </a:t>
            </a:r>
            <a:r>
              <a:rPr lang="en-US" sz="4000" err="1"/>
              <a:t>cảnh</a:t>
            </a:r>
            <a:r>
              <a:rPr lang="en-US" sz="4000"/>
              <a:t>, </a:t>
            </a:r>
            <a:r>
              <a:rPr lang="en-US" sz="4000" err="1"/>
              <a:t>hiện</a:t>
            </a:r>
            <a:r>
              <a:rPr lang="en-US" sz="4000"/>
              <a:t> </a:t>
            </a:r>
            <a:r>
              <a:rPr lang="en-US" sz="4000" err="1"/>
              <a:t>trạng</a:t>
            </a:r>
            <a:r>
              <a:rPr lang="en-US" sz="4000"/>
              <a:t> </a:t>
            </a:r>
            <a:r>
              <a:rPr lang="en-US" sz="4000" err="1"/>
              <a:t>và</a:t>
            </a:r>
            <a:r>
              <a:rPr lang="en-US" sz="4000"/>
              <a:t> </a:t>
            </a:r>
            <a:r>
              <a:rPr lang="en-US" sz="4000" err="1"/>
              <a:t>nhu</a:t>
            </a:r>
            <a:r>
              <a:rPr lang="en-US" sz="4000"/>
              <a:t> </a:t>
            </a:r>
            <a:r>
              <a:rPr lang="en-US" sz="4000" err="1"/>
              <a:t>cầu</a:t>
            </a:r>
            <a:r>
              <a:rPr lang="en-US" sz="4000"/>
              <a:t> </a:t>
            </a:r>
            <a:r>
              <a:rPr lang="en-US" sz="4000" err="1"/>
              <a:t>cho</a:t>
            </a:r>
            <a:r>
              <a:rPr lang="en-US" sz="4000"/>
              <a:t> </a:t>
            </a:r>
            <a:r>
              <a:rPr lang="en-US" sz="4000" err="1"/>
              <a:t>việc</a:t>
            </a:r>
            <a:r>
              <a:rPr lang="en-US" sz="4000"/>
              <a:t> </a:t>
            </a:r>
            <a:r>
              <a:rPr lang="en-US" sz="4000" err="1"/>
              <a:t>xây</a:t>
            </a:r>
            <a:r>
              <a:rPr lang="en-US" sz="4000"/>
              <a:t> </a:t>
            </a:r>
            <a:r>
              <a:rPr lang="en-US" sz="4000" err="1"/>
              <a:t>dựng</a:t>
            </a:r>
            <a:r>
              <a:rPr lang="en-US" sz="4000"/>
              <a:t> </a:t>
            </a:r>
            <a:r>
              <a:rPr lang="en-US" sz="4000" err="1"/>
              <a:t>hệ</a:t>
            </a:r>
            <a:r>
              <a:rPr lang="en-US" sz="4000"/>
              <a:t> </a:t>
            </a:r>
            <a:r>
              <a:rPr lang="en-US" sz="4000" err="1"/>
              <a:t>thống</a:t>
            </a:r>
            <a:endParaRPr lang="en-US" sz="4000"/>
          </a:p>
        </p:txBody>
      </p:sp>
      <p:sp>
        <p:nvSpPr>
          <p:cNvPr id="4" name="Text Placeholder 3">
            <a:extLst>
              <a:ext uri="{FF2B5EF4-FFF2-40B4-BE49-F238E27FC236}">
                <a16:creationId xmlns:a16="http://schemas.microsoft.com/office/drawing/2014/main" id="{DBD320D9-C8A4-B648-E27E-3B278392C223}"/>
              </a:ext>
            </a:extLst>
          </p:cNvPr>
          <p:cNvSpPr>
            <a:spLocks noGrp="1"/>
          </p:cNvSpPr>
          <p:nvPr>
            <p:ph type="body" idx="1"/>
          </p:nvPr>
        </p:nvSpPr>
        <p:spPr>
          <a:xfrm>
            <a:off x="1045028" y="3017522"/>
            <a:ext cx="9941319" cy="3124658"/>
          </a:xfrm>
        </p:spPr>
        <p:txBody>
          <a:bodyPr anchor="ctr">
            <a:normAutofit/>
          </a:bodyPr>
          <a:lstStyle/>
          <a:p>
            <a:pPr marL="76200" indent="0">
              <a:buNone/>
            </a:pPr>
            <a:r>
              <a:rPr lang="en-US" b="1" err="1"/>
              <a:t>Hiện</a:t>
            </a:r>
            <a:r>
              <a:rPr lang="en-US" b="1"/>
              <a:t> </a:t>
            </a:r>
            <a:r>
              <a:rPr lang="en-US" b="1" err="1"/>
              <a:t>trạng</a:t>
            </a:r>
            <a:endParaRPr lang="en-US" b="1"/>
          </a:p>
          <a:p>
            <a:pPr marL="76200" indent="0">
              <a:buNone/>
            </a:pPr>
            <a:r>
              <a:rPr lang="vi-VN"/>
              <a:t>Hiện nay, nhiều thư viện vẫn sử dụng các phương pháp và công cụ truyền thống để quản lý, như sổ sách, bảng tính hoặc hệ thống thủ công. Điều này có thể dẫn đến việc mất mát thông tin, khó khăn trong việc tra cứu sách và độc giả, cũng như quá trình mượn trả không hiệu quả. Do đó, việc xây dựng một hệ thống quản lý thư viện tự động trở thành nhu cầu cấp bách để cải thiện quy trình và tăng cường hiệu quả của thư viện.</a:t>
            </a:r>
          </a:p>
        </p:txBody>
      </p:sp>
      <p:cxnSp>
        <p:nvCxnSpPr>
          <p:cNvPr id="155" name="Straight Connector 15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1" name="Google Shape;141;p3"/>
          <p:cNvSpPr txBox="1">
            <a:spLocks noGrp="1"/>
          </p:cNvSpPr>
          <p:nvPr>
            <p:ph type="sldNum" idx="12"/>
          </p:nvPr>
        </p:nvSpPr>
        <p:spPr>
          <a:xfrm>
            <a:off x="8610600" y="649224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5</a:t>
            </a:fld>
            <a:endParaRPr lang="en-US"/>
          </a:p>
        </p:txBody>
      </p:sp>
    </p:spTree>
    <p:extLst>
      <p:ext uri="{BB962C8B-B14F-4D97-AF65-F5344CB8AC3E}">
        <p14:creationId xmlns:p14="http://schemas.microsoft.com/office/powerpoint/2010/main" val="1752076075"/>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marL="857250" indent="-857250">
              <a:lnSpc>
                <a:spcPct val="100000"/>
              </a:lnSpc>
              <a:buSzPct val="100000"/>
              <a:buFont typeface="+mj-lt"/>
              <a:buAutoNum type="romanUcPeriod" startAt="4"/>
            </a:pPr>
            <a:r>
              <a:rPr lang="vi-VN"/>
              <a:t>Thiết kế</a:t>
            </a:r>
          </a:p>
        </p:txBody>
      </p:sp>
      <p:sp>
        <p:nvSpPr>
          <p:cNvPr id="140" name="Google Shape;140;p3"/>
          <p:cNvSpPr txBox="1">
            <a:spLocks noGrp="1"/>
          </p:cNvSpPr>
          <p:nvPr>
            <p:ph type="body" idx="1"/>
          </p:nvPr>
        </p:nvSpPr>
        <p:spPr>
          <a:xfrm>
            <a:off x="838200" y="1094509"/>
            <a:ext cx="10515600" cy="4982442"/>
          </a:xfrm>
          <a:prstGeom prst="rect">
            <a:avLst/>
          </a:prstGeom>
          <a:noFill/>
          <a:ln>
            <a:noFill/>
          </a:ln>
        </p:spPr>
        <p:txBody>
          <a:bodyPr spcFirstLastPara="1" wrap="square" lIns="91425" tIns="45700" rIns="91425" bIns="45700" anchor="t" anchorCtr="0">
            <a:normAutofit/>
          </a:bodyPr>
          <a:lstStyle/>
          <a:p>
            <a:pPr marL="0" indent="0">
              <a:spcBef>
                <a:spcPts val="0"/>
              </a:spcBef>
              <a:buNone/>
            </a:pPr>
            <a:r>
              <a:rPr lang="vi-VN" sz="3200">
                <a:latin typeface="Segoe UI"/>
                <a:cs typeface="Segoe UI"/>
              </a:rPr>
              <a:t>4.2. Các kỹ thuật thiết kế</a:t>
            </a:r>
            <a:endParaRPr lang="en-US" sz="3200">
              <a:latin typeface="Segoe UI"/>
              <a:cs typeface="Segoe UI"/>
            </a:endParaRPr>
          </a:p>
          <a:p>
            <a:pPr marL="0" indent="0">
              <a:spcBef>
                <a:spcPts val="0"/>
              </a:spcBef>
              <a:buNone/>
            </a:pPr>
            <a:r>
              <a:rPr lang="vi-VN" sz="3200">
                <a:latin typeface="Segoe UI"/>
                <a:cs typeface="Segoe UI"/>
              </a:rPr>
              <a:t>4.2.1. Mẫu thiết kế cho các lớp giao diện</a:t>
            </a:r>
            <a:endParaRPr lang="en-US" sz="3200">
              <a:latin typeface="Segoe UI"/>
              <a:cs typeface="Segoe UI"/>
            </a:endParaRPr>
          </a:p>
          <a:p>
            <a:pPr marL="0" indent="0">
              <a:spcBef>
                <a:spcPts val="0"/>
              </a:spcBef>
              <a:buNone/>
            </a:pPr>
            <a:r>
              <a:rPr lang="vi-VN" sz="3200" b="1">
                <a:latin typeface="Segoe UI"/>
                <a:cs typeface="Segoe UI"/>
              </a:rPr>
              <a:t>4.2.2. Mẫu thiết kế cho </a:t>
            </a:r>
            <a:r>
              <a:rPr lang="vi-VN" sz="3200" b="1" err="1">
                <a:latin typeface="Segoe UI"/>
                <a:cs typeface="Segoe UI"/>
              </a:rPr>
              <a:t>webservice</a:t>
            </a:r>
            <a:endParaRPr lang="vi-VN" sz="3200" b="1">
              <a:latin typeface="Segoe UI"/>
              <a:cs typeface="Segoe UI"/>
            </a:endParaRPr>
          </a:p>
          <a:p>
            <a:pPr marL="0" indent="0">
              <a:spcBef>
                <a:spcPts val="0"/>
              </a:spcBef>
              <a:buNone/>
            </a:pPr>
            <a:r>
              <a:rPr lang="vi-VN" sz="3200">
                <a:latin typeface="Segoe UI"/>
                <a:cs typeface="Segoe UI"/>
              </a:rPr>
              <a:t>4.2.3. Mẫu thiết kế cho các lớp trường cửu</a:t>
            </a:r>
            <a:endParaRPr lang="vi-VN">
              <a:latin typeface="Segoe UI"/>
              <a:cs typeface="Segoe UI"/>
            </a:endParaRPr>
          </a:p>
          <a:p>
            <a:pPr marL="0" indent="0">
              <a:spcBef>
                <a:spcPts val="0"/>
              </a:spcBef>
              <a:buNone/>
            </a:pPr>
            <a:endParaRPr lang="vi-VN" sz="3200"/>
          </a:p>
          <a:p>
            <a:pPr marL="0" indent="0">
              <a:spcBef>
                <a:spcPts val="0"/>
              </a:spcBef>
              <a:buNone/>
            </a:pPr>
            <a:endParaRPr lang="vi-VN" sz="2000"/>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spTree>
    <p:extLst>
      <p:ext uri="{BB962C8B-B14F-4D97-AF65-F5344CB8AC3E}">
        <p14:creationId xmlns:p14="http://schemas.microsoft.com/office/powerpoint/2010/main" val="539269418"/>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marL="857250" indent="-857250">
              <a:lnSpc>
                <a:spcPct val="100000"/>
              </a:lnSpc>
              <a:buSzPct val="100000"/>
              <a:buFont typeface="+mj-lt"/>
              <a:buAutoNum type="romanUcPeriod" startAt="4"/>
            </a:pPr>
            <a:r>
              <a:rPr lang="vi-VN"/>
              <a:t>Thiết kế</a:t>
            </a:r>
          </a:p>
        </p:txBody>
      </p:sp>
      <p:sp>
        <p:nvSpPr>
          <p:cNvPr id="140" name="Google Shape;140;p3"/>
          <p:cNvSpPr txBox="1">
            <a:spLocks noGrp="1"/>
          </p:cNvSpPr>
          <p:nvPr>
            <p:ph type="body" idx="1"/>
          </p:nvPr>
        </p:nvSpPr>
        <p:spPr>
          <a:xfrm>
            <a:off x="838200" y="1094509"/>
            <a:ext cx="10515600" cy="4982442"/>
          </a:xfrm>
          <a:prstGeom prst="rect">
            <a:avLst/>
          </a:prstGeom>
          <a:noFill/>
          <a:ln>
            <a:noFill/>
          </a:ln>
        </p:spPr>
        <p:txBody>
          <a:bodyPr spcFirstLastPara="1" wrap="square" lIns="91425" tIns="45700" rIns="91425" bIns="45700" anchor="t" anchorCtr="0">
            <a:normAutofit/>
          </a:bodyPr>
          <a:lstStyle/>
          <a:p>
            <a:pPr>
              <a:buNone/>
            </a:pPr>
            <a:r>
              <a:rPr lang="vi-VN" sz="3200" b="1">
                <a:latin typeface="Segoe UI"/>
                <a:cs typeface="Segoe UI"/>
              </a:rPr>
              <a:t>4.2.2. Mẫu thiết kế cho </a:t>
            </a:r>
            <a:r>
              <a:rPr lang="vi-VN" sz="3200" b="1" err="1">
                <a:latin typeface="Segoe UI"/>
                <a:cs typeface="Segoe UI"/>
              </a:rPr>
              <a:t>webservice</a:t>
            </a:r>
            <a:endParaRPr lang="vi-VN" sz="3200" err="1">
              <a:latin typeface="Segoe UI"/>
              <a:cs typeface="Segoe UI"/>
            </a:endParaRPr>
          </a:p>
          <a:p>
            <a:pPr marL="0" indent="0">
              <a:spcBef>
                <a:spcPts val="0"/>
              </a:spcBef>
              <a:buNone/>
            </a:pPr>
            <a:endParaRPr lang="vi-VN" sz="3200">
              <a:latin typeface="Segoe UI"/>
              <a:cs typeface="Segoe UI"/>
            </a:endParaRPr>
          </a:p>
          <a:p>
            <a:pPr marL="0" indent="0">
              <a:spcBef>
                <a:spcPts val="0"/>
              </a:spcBef>
              <a:buNone/>
            </a:pPr>
            <a:endParaRPr lang="vi-VN" sz="3200"/>
          </a:p>
          <a:p>
            <a:pPr marL="0" indent="0">
              <a:spcBef>
                <a:spcPts val="0"/>
              </a:spcBef>
              <a:buNone/>
            </a:pPr>
            <a:endParaRPr lang="vi-VN" sz="2000"/>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51</a:t>
            </a:fld>
            <a:endParaRPr/>
          </a:p>
        </p:txBody>
      </p:sp>
      <p:pic>
        <p:nvPicPr>
          <p:cNvPr id="2" name="Picture 2" descr="A diagram of a service&#10;&#10;Description automatically generated">
            <a:extLst>
              <a:ext uri="{FF2B5EF4-FFF2-40B4-BE49-F238E27FC236}">
                <a16:creationId xmlns:a16="http://schemas.microsoft.com/office/drawing/2014/main" id="{92F45112-469E-F7D7-5DD8-72ABAAC9086B}"/>
              </a:ext>
            </a:extLst>
          </p:cNvPr>
          <p:cNvPicPr>
            <a:picLocks noChangeAspect="1"/>
          </p:cNvPicPr>
          <p:nvPr/>
        </p:nvPicPr>
        <p:blipFill>
          <a:blip r:embed="rId3"/>
          <a:stretch>
            <a:fillRect/>
          </a:stretch>
        </p:blipFill>
        <p:spPr>
          <a:xfrm>
            <a:off x="2740325" y="1717900"/>
            <a:ext cx="8537274" cy="4356729"/>
          </a:xfrm>
          <a:prstGeom prst="rect">
            <a:avLst/>
          </a:prstGeom>
        </p:spPr>
      </p:pic>
    </p:spTree>
    <p:extLst>
      <p:ext uri="{BB962C8B-B14F-4D97-AF65-F5344CB8AC3E}">
        <p14:creationId xmlns:p14="http://schemas.microsoft.com/office/powerpoint/2010/main" val="2080750237"/>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marL="857250" indent="-857250">
              <a:lnSpc>
                <a:spcPct val="100000"/>
              </a:lnSpc>
              <a:buSzPct val="100000"/>
              <a:buFont typeface="+mj-lt"/>
              <a:buAutoNum type="romanUcPeriod" startAt="4"/>
            </a:pPr>
            <a:r>
              <a:rPr lang="vi-VN"/>
              <a:t>Thiết kế</a:t>
            </a:r>
          </a:p>
        </p:txBody>
      </p:sp>
      <p:sp>
        <p:nvSpPr>
          <p:cNvPr id="140" name="Google Shape;140;p3"/>
          <p:cNvSpPr txBox="1">
            <a:spLocks noGrp="1"/>
          </p:cNvSpPr>
          <p:nvPr>
            <p:ph type="body" idx="1"/>
          </p:nvPr>
        </p:nvSpPr>
        <p:spPr>
          <a:xfrm>
            <a:off x="838200" y="1094509"/>
            <a:ext cx="10515600" cy="4982442"/>
          </a:xfrm>
          <a:prstGeom prst="rect">
            <a:avLst/>
          </a:prstGeom>
          <a:noFill/>
          <a:ln>
            <a:noFill/>
          </a:ln>
        </p:spPr>
        <p:txBody>
          <a:bodyPr spcFirstLastPara="1" wrap="square" lIns="91425" tIns="45700" rIns="91425" bIns="45700" anchor="t" anchorCtr="0">
            <a:normAutofit/>
          </a:bodyPr>
          <a:lstStyle/>
          <a:p>
            <a:pPr marL="0" indent="0">
              <a:spcBef>
                <a:spcPts val="0"/>
              </a:spcBef>
              <a:buNone/>
            </a:pPr>
            <a:r>
              <a:rPr lang="vi-VN" sz="3200">
                <a:latin typeface="Segoe UI"/>
                <a:cs typeface="Segoe UI"/>
              </a:rPr>
              <a:t>4.2. Các kỹ thuật thiết kế</a:t>
            </a:r>
            <a:endParaRPr lang="en-US" sz="3200">
              <a:latin typeface="Segoe UI"/>
              <a:cs typeface="Segoe UI"/>
            </a:endParaRPr>
          </a:p>
          <a:p>
            <a:pPr marL="0" indent="0">
              <a:spcBef>
                <a:spcPts val="0"/>
              </a:spcBef>
              <a:buNone/>
            </a:pPr>
            <a:r>
              <a:rPr lang="vi-VN" sz="3200">
                <a:latin typeface="Segoe UI"/>
                <a:cs typeface="Segoe UI"/>
              </a:rPr>
              <a:t>4.2.1. Mẫu thiết kế cho các lớp giao diện</a:t>
            </a:r>
            <a:endParaRPr lang="en-US" sz="3200">
              <a:latin typeface="Segoe UI"/>
              <a:cs typeface="Segoe UI"/>
            </a:endParaRPr>
          </a:p>
          <a:p>
            <a:pPr marL="0" indent="0">
              <a:spcBef>
                <a:spcPts val="0"/>
              </a:spcBef>
              <a:buNone/>
            </a:pPr>
            <a:r>
              <a:rPr lang="vi-VN" sz="3200">
                <a:latin typeface="Segoe UI"/>
                <a:cs typeface="Segoe UI"/>
              </a:rPr>
              <a:t>4.2.2. Mẫu thiết kế cho </a:t>
            </a:r>
            <a:r>
              <a:rPr lang="vi-VN" sz="3200" err="1">
                <a:latin typeface="Segoe UI"/>
                <a:cs typeface="Segoe UI"/>
              </a:rPr>
              <a:t>webservice</a:t>
            </a:r>
            <a:endParaRPr lang="vi-VN" sz="3200">
              <a:latin typeface="Segoe UI"/>
              <a:cs typeface="Segoe UI"/>
            </a:endParaRPr>
          </a:p>
          <a:p>
            <a:pPr marL="0" indent="0">
              <a:spcBef>
                <a:spcPts val="0"/>
              </a:spcBef>
              <a:buNone/>
            </a:pPr>
            <a:r>
              <a:rPr lang="vi-VN" sz="3200" b="1">
                <a:latin typeface="Segoe UI"/>
                <a:cs typeface="Segoe UI"/>
              </a:rPr>
              <a:t>4.2.3. Mẫu thiết kế cho cơ sở dữ liệu</a:t>
            </a:r>
            <a:endParaRPr lang="vi-VN" b="1">
              <a:latin typeface="Segoe UI"/>
              <a:cs typeface="Segoe UI"/>
            </a:endParaRPr>
          </a:p>
          <a:p>
            <a:pPr marL="0" indent="0">
              <a:spcBef>
                <a:spcPts val="0"/>
              </a:spcBef>
              <a:buNone/>
            </a:pPr>
            <a:endParaRPr lang="vi-VN" sz="2000"/>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spTree>
    <p:extLst>
      <p:ext uri="{BB962C8B-B14F-4D97-AF65-F5344CB8AC3E}">
        <p14:creationId xmlns:p14="http://schemas.microsoft.com/office/powerpoint/2010/main" val="19094779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marL="857250" indent="-857250">
              <a:lnSpc>
                <a:spcPct val="100000"/>
              </a:lnSpc>
              <a:buSzPct val="100000"/>
              <a:buFont typeface="+mj-lt"/>
              <a:buAutoNum type="romanUcPeriod" startAt="4"/>
            </a:pPr>
            <a:r>
              <a:rPr lang="vi-VN"/>
              <a:t>Thiết kế</a:t>
            </a:r>
          </a:p>
        </p:txBody>
      </p:sp>
      <p:sp>
        <p:nvSpPr>
          <p:cNvPr id="140" name="Google Shape;140;p3"/>
          <p:cNvSpPr txBox="1">
            <a:spLocks noGrp="1"/>
          </p:cNvSpPr>
          <p:nvPr>
            <p:ph type="body" idx="1"/>
          </p:nvPr>
        </p:nvSpPr>
        <p:spPr>
          <a:xfrm>
            <a:off x="838200" y="1094509"/>
            <a:ext cx="10515600" cy="4982442"/>
          </a:xfrm>
          <a:prstGeom prst="rect">
            <a:avLst/>
          </a:prstGeom>
          <a:noFill/>
          <a:ln>
            <a:noFill/>
          </a:ln>
        </p:spPr>
        <p:txBody>
          <a:bodyPr spcFirstLastPara="1" wrap="square" lIns="91425" tIns="45700" rIns="91425" bIns="45700" anchor="t" anchorCtr="0">
            <a:normAutofit/>
          </a:bodyPr>
          <a:lstStyle/>
          <a:p>
            <a:pPr marL="0" indent="0">
              <a:spcBef>
                <a:spcPts val="0"/>
              </a:spcBef>
              <a:buNone/>
            </a:pPr>
            <a:r>
              <a:rPr lang="vi-VN" sz="3200"/>
              <a:t>4.2. Các kỹ thuật thiết kế</a:t>
            </a:r>
          </a:p>
          <a:p>
            <a:pPr>
              <a:buNone/>
            </a:pPr>
            <a:r>
              <a:rPr lang="vi-VN" sz="3200" b="1">
                <a:latin typeface="Segoe UI"/>
                <a:cs typeface="Segoe UI"/>
              </a:rPr>
              <a:t>4.2.3. Thiết kế cho</a:t>
            </a:r>
            <a:endParaRPr lang="vi-VN" sz="3200">
              <a:latin typeface="Segoe UI"/>
              <a:cs typeface="Segoe UI"/>
            </a:endParaRPr>
          </a:p>
          <a:p>
            <a:pPr>
              <a:buNone/>
            </a:pPr>
            <a:r>
              <a:rPr lang="vi-VN" sz="3200" b="1">
                <a:latin typeface="Segoe UI"/>
                <a:cs typeface="Segoe UI"/>
              </a:rPr>
              <a:t>cơ sở dữ liệu</a:t>
            </a:r>
            <a:endParaRPr lang="vi-VN" sz="3200">
              <a:latin typeface="Segoe UI"/>
              <a:cs typeface="Segoe UI"/>
            </a:endParaRPr>
          </a:p>
          <a:p>
            <a:pPr marL="0" indent="0">
              <a:spcBef>
                <a:spcPts val="0"/>
              </a:spcBef>
              <a:buNone/>
            </a:pPr>
            <a:endParaRPr lang="vi-VN" sz="3200"/>
          </a:p>
          <a:p>
            <a:pPr marL="0" indent="0">
              <a:spcBef>
                <a:spcPts val="0"/>
              </a:spcBef>
              <a:buNone/>
            </a:pPr>
            <a:endParaRPr lang="vi-VN" sz="3200"/>
          </a:p>
          <a:p>
            <a:pPr marL="0" indent="0">
              <a:spcBef>
                <a:spcPts val="0"/>
              </a:spcBef>
              <a:buNone/>
            </a:pPr>
            <a:endParaRPr lang="vi-VN" sz="2000"/>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53</a:t>
            </a:fld>
            <a:endParaRPr/>
          </a:p>
        </p:txBody>
      </p:sp>
      <p:sp>
        <p:nvSpPr>
          <p:cNvPr id="3" name="TextBox 2">
            <a:extLst>
              <a:ext uri="{FF2B5EF4-FFF2-40B4-BE49-F238E27FC236}">
                <a16:creationId xmlns:a16="http://schemas.microsoft.com/office/drawing/2014/main" id="{DE73C195-3583-62E1-FEC5-AFBBE0C9F444}"/>
              </a:ext>
            </a:extLst>
          </p:cNvPr>
          <p:cNvSpPr txBox="1"/>
          <p:nvPr/>
        </p:nvSpPr>
        <p:spPr>
          <a:xfrm>
            <a:off x="5989237" y="6075461"/>
            <a:ext cx="56588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t>Mẫu thiết kế cho các lớp trường cửu (các lớp cần lưu trữ thông tin)</a:t>
            </a:r>
          </a:p>
        </p:txBody>
      </p:sp>
      <p:pic>
        <p:nvPicPr>
          <p:cNvPr id="7" name="image12.png">
            <a:extLst>
              <a:ext uri="{FF2B5EF4-FFF2-40B4-BE49-F238E27FC236}">
                <a16:creationId xmlns:a16="http://schemas.microsoft.com/office/drawing/2014/main" id="{8B15E2D9-8405-4551-BF24-1F6E7E982B6F}"/>
              </a:ext>
            </a:extLst>
          </p:cNvPr>
          <p:cNvPicPr/>
          <p:nvPr/>
        </p:nvPicPr>
        <p:blipFill>
          <a:blip r:embed="rId3"/>
          <a:srcRect/>
          <a:stretch>
            <a:fillRect/>
          </a:stretch>
        </p:blipFill>
        <p:spPr>
          <a:xfrm>
            <a:off x="5360320" y="352509"/>
            <a:ext cx="6287729" cy="5435600"/>
          </a:xfrm>
          <a:prstGeom prst="rect">
            <a:avLst/>
          </a:prstGeom>
          <a:ln/>
        </p:spPr>
      </p:pic>
    </p:spTree>
    <p:extLst>
      <p:ext uri="{BB962C8B-B14F-4D97-AF65-F5344CB8AC3E}">
        <p14:creationId xmlns:p14="http://schemas.microsoft.com/office/powerpoint/2010/main" val="1418259504"/>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56" name="Rectangle 15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Google Shape;139;p3"/>
          <p:cNvSpPr txBox="1">
            <a:spLocks noGrp="1"/>
          </p:cNvSpPr>
          <p:nvPr>
            <p:ph type="title"/>
          </p:nvPr>
        </p:nvSpPr>
        <p:spPr>
          <a:xfrm>
            <a:off x="793662" y="386930"/>
            <a:ext cx="10066122" cy="855997"/>
          </a:xfrm>
          <a:prstGeom prst="rect">
            <a:avLst/>
          </a:prstGeom>
        </p:spPr>
        <p:txBody>
          <a:bodyPr spcFirstLastPara="1" lIns="91425" tIns="45700" rIns="91425" bIns="45700" anchor="b" anchorCtr="0">
            <a:normAutofit/>
          </a:bodyPr>
          <a:lstStyle/>
          <a:p>
            <a:pPr marL="857250" indent="-857250">
              <a:buSzPct val="100000"/>
              <a:buFont typeface="+mj-lt"/>
              <a:buAutoNum type="romanUcPeriod" startAt="4"/>
            </a:pPr>
            <a:r>
              <a:rPr lang="vi-VN" sz="4800"/>
              <a:t>Thiết kế</a:t>
            </a:r>
          </a:p>
        </p:txBody>
      </p:sp>
      <p:sp>
        <p:nvSpPr>
          <p:cNvPr id="157" name="Rectangle 16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6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Google Shape;140;p3"/>
          <p:cNvSpPr txBox="1">
            <a:spLocks noGrp="1"/>
          </p:cNvSpPr>
          <p:nvPr>
            <p:ph type="body" idx="1"/>
          </p:nvPr>
        </p:nvSpPr>
        <p:spPr>
          <a:xfrm>
            <a:off x="781371" y="1247573"/>
            <a:ext cx="4530898" cy="2201483"/>
          </a:xfrm>
          <a:prstGeom prst="rect">
            <a:avLst/>
          </a:prstGeom>
        </p:spPr>
        <p:txBody>
          <a:bodyPr spcFirstLastPara="1" lIns="91425" tIns="45700" rIns="91425" bIns="45700" anchor="ctr" anchorCtr="0">
            <a:normAutofit/>
          </a:bodyPr>
          <a:lstStyle/>
          <a:p>
            <a:pPr marL="0" indent="0">
              <a:spcBef>
                <a:spcPts val="0"/>
              </a:spcBef>
              <a:spcAft>
                <a:spcPts val="600"/>
              </a:spcAft>
              <a:buNone/>
            </a:pPr>
            <a:r>
              <a:rPr lang="vi-VN" sz="2000" b="1"/>
              <a:t>4.3. Thiết kế ca sử dụng</a:t>
            </a:r>
          </a:p>
          <a:p>
            <a:pPr marL="0" indent="0">
              <a:spcBef>
                <a:spcPts val="0"/>
              </a:spcBef>
              <a:spcAft>
                <a:spcPts val="600"/>
              </a:spcAft>
              <a:buNone/>
            </a:pPr>
            <a:endParaRPr lang="en-US" sz="2000"/>
          </a:p>
          <a:p>
            <a:pPr marL="0" indent="0">
              <a:spcBef>
                <a:spcPts val="0"/>
              </a:spcBef>
              <a:spcAft>
                <a:spcPts val="600"/>
              </a:spcAft>
              <a:buNone/>
            </a:pPr>
            <a:r>
              <a:rPr lang="en-US" sz="2000"/>
              <a:t>UC000: Use case Quản </a:t>
            </a:r>
            <a:r>
              <a:rPr lang="en-US" sz="2000" err="1"/>
              <a:t>trị</a:t>
            </a:r>
            <a:r>
              <a:rPr lang="en-US" sz="2000"/>
              <a:t> </a:t>
            </a:r>
            <a:r>
              <a:rPr lang="en-US" sz="2000" err="1"/>
              <a:t>hệ</a:t>
            </a:r>
            <a:r>
              <a:rPr lang="en-US" sz="2000"/>
              <a:t> </a:t>
            </a:r>
            <a:r>
              <a:rPr lang="en-US" sz="2000" err="1"/>
              <a:t>thống</a:t>
            </a:r>
            <a:endParaRPr lang="vi-VN" sz="2000"/>
          </a:p>
          <a:p>
            <a:pPr marL="0" indent="0">
              <a:spcBef>
                <a:spcPts val="0"/>
              </a:spcBef>
              <a:spcAft>
                <a:spcPts val="600"/>
              </a:spcAft>
              <a:buNone/>
            </a:pPr>
            <a:r>
              <a:rPr lang="vi-VN" sz="2000">
                <a:sym typeface="Arial"/>
              </a:rPr>
              <a:t>    Biểu đồ Cấu trúc</a:t>
            </a:r>
            <a:endParaRPr lang="vi-VN" sz="2000" err="1"/>
          </a:p>
        </p:txBody>
      </p:sp>
      <p:pic>
        <p:nvPicPr>
          <p:cNvPr id="2" name="Picture 2" descr="A diagram of a computer program&#10;&#10;Description automatically generated">
            <a:extLst>
              <a:ext uri="{FF2B5EF4-FFF2-40B4-BE49-F238E27FC236}">
                <a16:creationId xmlns:a16="http://schemas.microsoft.com/office/drawing/2014/main" id="{42A6A4C1-D098-E9B1-FE91-789C2EEA18B9}"/>
              </a:ext>
            </a:extLst>
          </p:cNvPr>
          <p:cNvPicPr>
            <a:picLocks noChangeAspect="1"/>
          </p:cNvPicPr>
          <p:nvPr/>
        </p:nvPicPr>
        <p:blipFill>
          <a:blip r:embed="rId3"/>
          <a:stretch>
            <a:fillRect/>
          </a:stretch>
        </p:blipFill>
        <p:spPr>
          <a:xfrm>
            <a:off x="4936959" y="886514"/>
            <a:ext cx="6890484" cy="5324275"/>
          </a:xfrm>
          <a:prstGeom prst="rect">
            <a:avLst/>
          </a:prstGeom>
        </p:spPr>
      </p:pic>
      <p:sp>
        <p:nvSpPr>
          <p:cNvPr id="160" name="Rectangle 16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Google Shape;141;p3"/>
          <p:cNvSpPr txBox="1">
            <a:spLocks noGrp="1"/>
          </p:cNvSpPr>
          <p:nvPr>
            <p:ph type="sldNum" idx="12"/>
          </p:nvPr>
        </p:nvSpPr>
        <p:spPr>
          <a:xfrm>
            <a:off x="8610600" y="649224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54</a:t>
            </a:fld>
            <a:endParaRPr lang="en-US"/>
          </a:p>
        </p:txBody>
      </p:sp>
    </p:spTree>
    <p:extLst>
      <p:ext uri="{BB962C8B-B14F-4D97-AF65-F5344CB8AC3E}">
        <p14:creationId xmlns:p14="http://schemas.microsoft.com/office/powerpoint/2010/main" val="3101240927"/>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69" name="Rectangle 15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6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Google Shape;140;p3"/>
          <p:cNvSpPr txBox="1">
            <a:spLocks noGrp="1"/>
          </p:cNvSpPr>
          <p:nvPr>
            <p:ph type="body" idx="1"/>
          </p:nvPr>
        </p:nvSpPr>
        <p:spPr>
          <a:xfrm>
            <a:off x="609306" y="6251"/>
            <a:ext cx="4702963" cy="2385838"/>
          </a:xfrm>
          <a:prstGeom prst="rect">
            <a:avLst/>
          </a:prstGeom>
        </p:spPr>
        <p:txBody>
          <a:bodyPr spcFirstLastPara="1" lIns="91425" tIns="45700" rIns="91425" bIns="45700" anchor="ctr" anchorCtr="0">
            <a:normAutofit/>
          </a:bodyPr>
          <a:lstStyle/>
          <a:p>
            <a:pPr marL="0" indent="0">
              <a:spcBef>
                <a:spcPts val="0"/>
              </a:spcBef>
              <a:spcAft>
                <a:spcPts val="600"/>
              </a:spcAft>
              <a:buNone/>
            </a:pPr>
            <a:r>
              <a:rPr lang="vi-VN" sz="2000" b="1"/>
              <a:t>4.3. Thiết kế ca sử dụng</a:t>
            </a:r>
          </a:p>
          <a:p>
            <a:pPr marL="0" indent="0">
              <a:spcBef>
                <a:spcPts val="0"/>
              </a:spcBef>
              <a:spcAft>
                <a:spcPts val="600"/>
              </a:spcAft>
              <a:buNone/>
            </a:pPr>
            <a:endParaRPr lang="vi-VN" sz="2000"/>
          </a:p>
          <a:p>
            <a:pPr marL="0" indent="0">
              <a:spcBef>
                <a:spcPts val="0"/>
              </a:spcBef>
              <a:spcAft>
                <a:spcPts val="600"/>
              </a:spcAft>
              <a:buNone/>
            </a:pPr>
            <a:r>
              <a:rPr lang="en-US" sz="2000"/>
              <a:t>UC000: Use case Quản trị hệ thống</a:t>
            </a:r>
            <a:endParaRPr lang="vi-VN" sz="2000"/>
          </a:p>
          <a:p>
            <a:pPr marL="0" indent="0">
              <a:spcBef>
                <a:spcPts val="0"/>
              </a:spcBef>
              <a:spcAft>
                <a:spcPts val="600"/>
              </a:spcAft>
              <a:buNone/>
            </a:pPr>
            <a:r>
              <a:rPr lang="vi-VN" sz="2000"/>
              <a:t>Biểu đồ trình tự</a:t>
            </a:r>
          </a:p>
          <a:p>
            <a:pPr marL="0" indent="0">
              <a:spcBef>
                <a:spcPts val="0"/>
              </a:spcBef>
              <a:spcAft>
                <a:spcPts val="600"/>
              </a:spcAft>
              <a:buNone/>
            </a:pPr>
            <a:endParaRPr lang="en-US" sz="2000"/>
          </a:p>
        </p:txBody>
      </p:sp>
      <p:pic>
        <p:nvPicPr>
          <p:cNvPr id="3" name="Picture 3" descr="A diagram of a login&#10;&#10;Description automatically generated">
            <a:extLst>
              <a:ext uri="{FF2B5EF4-FFF2-40B4-BE49-F238E27FC236}">
                <a16:creationId xmlns:a16="http://schemas.microsoft.com/office/drawing/2014/main" id="{97D46BF9-51FD-C6B4-B14C-C27EB1811F62}"/>
              </a:ext>
            </a:extLst>
          </p:cNvPr>
          <p:cNvPicPr>
            <a:picLocks noChangeAspect="1"/>
          </p:cNvPicPr>
          <p:nvPr/>
        </p:nvPicPr>
        <p:blipFill>
          <a:blip r:embed="rId3"/>
          <a:stretch>
            <a:fillRect/>
          </a:stretch>
        </p:blipFill>
        <p:spPr>
          <a:xfrm>
            <a:off x="1585338" y="1847015"/>
            <a:ext cx="8616147" cy="4460240"/>
          </a:xfrm>
          <a:prstGeom prst="rect">
            <a:avLst/>
          </a:prstGeom>
        </p:spPr>
      </p:pic>
      <p:sp>
        <p:nvSpPr>
          <p:cNvPr id="172" name="Rectangle 16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Google Shape;141;p3"/>
          <p:cNvSpPr txBox="1">
            <a:spLocks noGrp="1"/>
          </p:cNvSpPr>
          <p:nvPr>
            <p:ph type="sldNum" idx="12"/>
          </p:nvPr>
        </p:nvSpPr>
        <p:spPr>
          <a:xfrm>
            <a:off x="8610600" y="649224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55</a:t>
            </a:fld>
            <a:endParaRPr lang="en-US"/>
          </a:p>
        </p:txBody>
      </p:sp>
    </p:spTree>
    <p:extLst>
      <p:ext uri="{BB962C8B-B14F-4D97-AF65-F5344CB8AC3E}">
        <p14:creationId xmlns:p14="http://schemas.microsoft.com/office/powerpoint/2010/main" val="1793201073"/>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59" name="Rectangle 15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Google Shape;140;p3"/>
          <p:cNvSpPr txBox="1">
            <a:spLocks noGrp="1"/>
          </p:cNvSpPr>
          <p:nvPr>
            <p:ph type="body" idx="1"/>
          </p:nvPr>
        </p:nvSpPr>
        <p:spPr>
          <a:xfrm>
            <a:off x="412661" y="80354"/>
            <a:ext cx="4530898" cy="2216304"/>
          </a:xfrm>
          <a:prstGeom prst="rect">
            <a:avLst/>
          </a:prstGeom>
        </p:spPr>
        <p:txBody>
          <a:bodyPr spcFirstLastPara="1" lIns="91425" tIns="45700" rIns="91425" bIns="45700" anchor="ctr" anchorCtr="0">
            <a:normAutofit/>
          </a:bodyPr>
          <a:lstStyle/>
          <a:p>
            <a:pPr marL="0" indent="0">
              <a:spcBef>
                <a:spcPts val="0"/>
              </a:spcBef>
              <a:buNone/>
            </a:pPr>
            <a:r>
              <a:rPr lang="vi-VN" sz="2000" b="1"/>
              <a:t>4.3. Thiết kế ca sử dụng</a:t>
            </a:r>
          </a:p>
          <a:p>
            <a:pPr marL="0" indent="0">
              <a:spcBef>
                <a:spcPts val="0"/>
              </a:spcBef>
              <a:buNone/>
            </a:pPr>
            <a:endParaRPr lang="vi-VN" sz="2000"/>
          </a:p>
          <a:p>
            <a:pPr>
              <a:buNone/>
            </a:pPr>
            <a:r>
              <a:rPr lang="en-US" sz="2000"/>
              <a:t>UC001</a:t>
            </a:r>
            <a:r>
              <a:rPr lang="vi-VN" sz="2000"/>
              <a:t> : </a:t>
            </a:r>
            <a:r>
              <a:rPr lang="en-US" sz="2000"/>
              <a:t> Use case Quản </a:t>
            </a:r>
            <a:r>
              <a:rPr lang="en-US" sz="2000" err="1"/>
              <a:t>trị</a:t>
            </a:r>
            <a:r>
              <a:rPr lang="en-US" sz="2000"/>
              <a:t> </a:t>
            </a:r>
            <a:r>
              <a:rPr lang="en-US" sz="2000" err="1"/>
              <a:t>hệ</a:t>
            </a:r>
            <a:r>
              <a:rPr lang="en-US" sz="2000"/>
              <a:t> </a:t>
            </a:r>
            <a:r>
              <a:rPr lang="en-US" sz="2000" err="1"/>
              <a:t>thống</a:t>
            </a:r>
            <a:endParaRPr lang="vi-VN" sz="2000" err="1"/>
          </a:p>
          <a:p>
            <a:pPr marL="0" indent="0">
              <a:spcBef>
                <a:spcPts val="0"/>
              </a:spcBef>
              <a:buNone/>
            </a:pPr>
            <a:r>
              <a:rPr lang="vi-VN" sz="2000"/>
              <a:t>  Biểu đồ lớp</a:t>
            </a:r>
          </a:p>
        </p:txBody>
      </p:sp>
      <p:pic>
        <p:nvPicPr>
          <p:cNvPr id="11" name="image2.png">
            <a:extLst>
              <a:ext uri="{FF2B5EF4-FFF2-40B4-BE49-F238E27FC236}">
                <a16:creationId xmlns:a16="http://schemas.microsoft.com/office/drawing/2014/main" id="{511A17FE-D9EC-453E-A8BD-0303843BF961}"/>
              </a:ext>
            </a:extLst>
          </p:cNvPr>
          <p:cNvPicPr/>
          <p:nvPr/>
        </p:nvPicPr>
        <p:blipFill>
          <a:blip r:embed="rId3"/>
          <a:stretch>
            <a:fillRect/>
          </a:stretch>
        </p:blipFill>
        <p:spPr>
          <a:xfrm>
            <a:off x="1350738" y="1889342"/>
            <a:ext cx="8366365" cy="4579098"/>
          </a:xfrm>
          <a:prstGeom prst="rect">
            <a:avLst/>
          </a:prstGeom>
        </p:spPr>
      </p:pic>
      <p:sp>
        <p:nvSpPr>
          <p:cNvPr id="165" name="Rectangle 16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Google Shape;141;p3"/>
          <p:cNvSpPr txBox="1">
            <a:spLocks noGrp="1"/>
          </p:cNvSpPr>
          <p:nvPr>
            <p:ph type="sldNum" idx="12"/>
          </p:nvPr>
        </p:nvSpPr>
        <p:spPr>
          <a:xfrm>
            <a:off x="8610600" y="649224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56</a:t>
            </a:fld>
            <a:endParaRPr lang="en-US"/>
          </a:p>
        </p:txBody>
      </p:sp>
    </p:spTree>
    <p:extLst>
      <p:ext uri="{BB962C8B-B14F-4D97-AF65-F5344CB8AC3E}">
        <p14:creationId xmlns:p14="http://schemas.microsoft.com/office/powerpoint/2010/main" val="1506318287"/>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59" name="Rectangle 15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Google Shape;140;p3"/>
          <p:cNvSpPr txBox="1">
            <a:spLocks noGrp="1"/>
          </p:cNvSpPr>
          <p:nvPr>
            <p:ph type="body" idx="1"/>
          </p:nvPr>
        </p:nvSpPr>
        <p:spPr>
          <a:xfrm>
            <a:off x="314338" y="6250"/>
            <a:ext cx="4530898" cy="2201484"/>
          </a:xfrm>
          <a:prstGeom prst="rect">
            <a:avLst/>
          </a:prstGeom>
        </p:spPr>
        <p:txBody>
          <a:bodyPr spcFirstLastPara="1" lIns="91425" tIns="45700" rIns="91425" bIns="45700" anchor="ctr" anchorCtr="0">
            <a:normAutofit/>
          </a:bodyPr>
          <a:lstStyle/>
          <a:p>
            <a:pPr marL="0" indent="0">
              <a:spcBef>
                <a:spcPts val="0"/>
              </a:spcBef>
              <a:buNone/>
            </a:pPr>
            <a:r>
              <a:rPr lang="vi-VN" sz="2000" b="1"/>
              <a:t>4.3. Thiết kế ca sử dụng</a:t>
            </a:r>
          </a:p>
          <a:p>
            <a:pPr marL="0" indent="0">
              <a:spcBef>
                <a:spcPts val="0"/>
              </a:spcBef>
              <a:buNone/>
            </a:pPr>
            <a:endParaRPr lang="vi-VN" sz="2000" b="1"/>
          </a:p>
          <a:p>
            <a:pPr marL="0" indent="0">
              <a:spcBef>
                <a:spcPts val="0"/>
              </a:spcBef>
              <a:buNone/>
            </a:pPr>
            <a:r>
              <a:rPr lang="en-US" sz="2000"/>
              <a:t>UC001 :  Use case Quản </a:t>
            </a:r>
            <a:r>
              <a:rPr lang="en-US" sz="2000" err="1"/>
              <a:t>trị</a:t>
            </a:r>
            <a:r>
              <a:rPr lang="en-US" sz="2000"/>
              <a:t> </a:t>
            </a:r>
            <a:r>
              <a:rPr lang="en-US" sz="2000" err="1"/>
              <a:t>hệ</a:t>
            </a:r>
            <a:r>
              <a:rPr lang="en-US" sz="2000"/>
              <a:t> </a:t>
            </a:r>
            <a:r>
              <a:rPr lang="en-US" sz="2000" err="1"/>
              <a:t>thống</a:t>
            </a:r>
            <a:endParaRPr lang="vi-VN" sz="2000" err="1"/>
          </a:p>
          <a:p>
            <a:pPr marL="0" indent="0">
              <a:spcBef>
                <a:spcPts val="0"/>
              </a:spcBef>
              <a:buNone/>
            </a:pPr>
            <a:endParaRPr lang="vi-VN" sz="2000"/>
          </a:p>
          <a:p>
            <a:pPr marL="0" indent="0">
              <a:spcBef>
                <a:spcPts val="0"/>
              </a:spcBef>
              <a:buNone/>
            </a:pPr>
            <a:r>
              <a:rPr lang="vi-VN" sz="2000"/>
              <a:t>Biểu đồ trình tự</a:t>
            </a:r>
            <a:endParaRPr lang="en-US" sz="2000"/>
          </a:p>
        </p:txBody>
      </p:sp>
      <p:pic>
        <p:nvPicPr>
          <p:cNvPr id="11" name="image14.png">
            <a:extLst>
              <a:ext uri="{FF2B5EF4-FFF2-40B4-BE49-F238E27FC236}">
                <a16:creationId xmlns:a16="http://schemas.microsoft.com/office/drawing/2014/main" id="{E2B3CF34-5B5F-46A7-B61C-4A8D589123CD}"/>
              </a:ext>
            </a:extLst>
          </p:cNvPr>
          <p:cNvPicPr/>
          <p:nvPr/>
        </p:nvPicPr>
        <p:blipFill>
          <a:blip r:embed="rId3"/>
          <a:stretch>
            <a:fillRect/>
          </a:stretch>
        </p:blipFill>
        <p:spPr>
          <a:xfrm>
            <a:off x="1044564" y="1884471"/>
            <a:ext cx="9415018" cy="4385325"/>
          </a:xfrm>
          <a:prstGeom prst="rect">
            <a:avLst/>
          </a:prstGeom>
        </p:spPr>
      </p:pic>
      <p:sp>
        <p:nvSpPr>
          <p:cNvPr id="165" name="Rectangle 16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Google Shape;141;p3"/>
          <p:cNvSpPr txBox="1">
            <a:spLocks noGrp="1"/>
          </p:cNvSpPr>
          <p:nvPr>
            <p:ph type="sldNum" idx="12"/>
          </p:nvPr>
        </p:nvSpPr>
        <p:spPr>
          <a:xfrm>
            <a:off x="8610600" y="649224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57</a:t>
            </a:fld>
            <a:endParaRPr lang="en-US"/>
          </a:p>
        </p:txBody>
      </p:sp>
    </p:spTree>
    <p:extLst>
      <p:ext uri="{BB962C8B-B14F-4D97-AF65-F5344CB8AC3E}">
        <p14:creationId xmlns:p14="http://schemas.microsoft.com/office/powerpoint/2010/main" val="636731472"/>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Google Shape;140;p3"/>
          <p:cNvSpPr txBox="1">
            <a:spLocks noGrp="1"/>
          </p:cNvSpPr>
          <p:nvPr>
            <p:ph type="body" idx="1"/>
          </p:nvPr>
        </p:nvSpPr>
        <p:spPr>
          <a:xfrm>
            <a:off x="276356" y="359617"/>
            <a:ext cx="4282984" cy="3511943"/>
          </a:xfrm>
          <a:prstGeom prst="rect">
            <a:avLst/>
          </a:prstGeom>
        </p:spPr>
        <p:txBody>
          <a:bodyPr spcFirstLastPara="1" lIns="91425" tIns="45700" rIns="91425" bIns="45700" anchor="ctr" anchorCtr="0">
            <a:normAutofit/>
          </a:bodyPr>
          <a:lstStyle/>
          <a:p>
            <a:pPr marL="0" indent="0">
              <a:spcBef>
                <a:spcPts val="0"/>
              </a:spcBef>
              <a:buNone/>
            </a:pPr>
            <a:r>
              <a:rPr lang="vi-VN" b="1"/>
              <a:t>4.3. Thiết kế ca sử dụng</a:t>
            </a:r>
          </a:p>
          <a:p>
            <a:pPr marL="0" indent="0">
              <a:spcBef>
                <a:spcPts val="0"/>
              </a:spcBef>
              <a:buNone/>
            </a:pPr>
            <a:endParaRPr lang="vi-VN" sz="1800"/>
          </a:p>
          <a:p>
            <a:pPr marL="0" indent="0">
              <a:spcBef>
                <a:spcPts val="0"/>
              </a:spcBef>
              <a:buNone/>
            </a:pPr>
            <a:endParaRPr lang="vi-VN" sz="1800"/>
          </a:p>
          <a:p>
            <a:pPr marL="0" indent="0">
              <a:spcBef>
                <a:spcPts val="0"/>
              </a:spcBef>
              <a:buNone/>
            </a:pPr>
            <a:r>
              <a:rPr lang="en-US" sz="1800"/>
              <a:t>UC002. Use case </a:t>
            </a:r>
            <a:r>
              <a:rPr lang="en-US" sz="1800" err="1"/>
              <a:t>Tìm</a:t>
            </a:r>
            <a:r>
              <a:rPr lang="en-US" sz="1800"/>
              <a:t> </a:t>
            </a:r>
            <a:r>
              <a:rPr lang="en-US" sz="1800" err="1"/>
              <a:t>kiếm</a:t>
            </a:r>
          </a:p>
          <a:p>
            <a:pPr>
              <a:buNone/>
            </a:pPr>
            <a:r>
              <a:rPr lang="vi-VN" sz="1800"/>
              <a:t>Biểu đồ lớp</a:t>
            </a:r>
            <a:endParaRPr lang="en-US" sz="1800"/>
          </a:p>
          <a:p>
            <a:pPr marL="0" indent="0">
              <a:spcBef>
                <a:spcPts val="0"/>
              </a:spcBef>
              <a:buNone/>
            </a:pPr>
            <a:endParaRPr lang="en-US" sz="1800"/>
          </a:p>
        </p:txBody>
      </p:sp>
      <p:sp>
        <p:nvSpPr>
          <p:cNvPr id="150" name="Rectangle 14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Google Shape;141;p3"/>
          <p:cNvSpPr txBox="1">
            <a:spLocks noGrp="1"/>
          </p:cNvSpPr>
          <p:nvPr>
            <p:ph type="sldNum" idx="12"/>
          </p:nvPr>
        </p:nvSpPr>
        <p:spPr>
          <a:xfrm>
            <a:off x="8610600" y="649224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58</a:t>
            </a:fld>
            <a:endParaRPr lang="en-US"/>
          </a:p>
        </p:txBody>
      </p:sp>
      <p:pic>
        <p:nvPicPr>
          <p:cNvPr id="12" name="image28.png">
            <a:extLst>
              <a:ext uri="{FF2B5EF4-FFF2-40B4-BE49-F238E27FC236}">
                <a16:creationId xmlns:a16="http://schemas.microsoft.com/office/drawing/2014/main" id="{B2FEF022-DAD2-4212-A696-B96FBB35092A}"/>
              </a:ext>
            </a:extLst>
          </p:cNvPr>
          <p:cNvPicPr/>
          <p:nvPr/>
        </p:nvPicPr>
        <p:blipFill>
          <a:blip r:embed="rId3"/>
          <a:srcRect/>
          <a:stretch>
            <a:fillRect/>
          </a:stretch>
        </p:blipFill>
        <p:spPr>
          <a:xfrm>
            <a:off x="4861377" y="435606"/>
            <a:ext cx="7221792" cy="5753918"/>
          </a:xfrm>
          <a:prstGeom prst="rect">
            <a:avLst/>
          </a:prstGeom>
          <a:ln/>
        </p:spPr>
      </p:pic>
    </p:spTree>
    <p:extLst>
      <p:ext uri="{BB962C8B-B14F-4D97-AF65-F5344CB8AC3E}">
        <p14:creationId xmlns:p14="http://schemas.microsoft.com/office/powerpoint/2010/main" val="449995114"/>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Google Shape;140;p3"/>
          <p:cNvSpPr txBox="1">
            <a:spLocks noGrp="1"/>
          </p:cNvSpPr>
          <p:nvPr>
            <p:ph type="body" idx="1"/>
          </p:nvPr>
        </p:nvSpPr>
        <p:spPr>
          <a:xfrm>
            <a:off x="485292" y="359617"/>
            <a:ext cx="4282984" cy="3511943"/>
          </a:xfrm>
          <a:prstGeom prst="rect">
            <a:avLst/>
          </a:prstGeom>
        </p:spPr>
        <p:txBody>
          <a:bodyPr spcFirstLastPara="1" lIns="91425" tIns="45700" rIns="91425" bIns="45700" anchor="ctr" anchorCtr="0">
            <a:normAutofit/>
          </a:bodyPr>
          <a:lstStyle/>
          <a:p>
            <a:pPr marL="0" indent="0">
              <a:spcBef>
                <a:spcPts val="0"/>
              </a:spcBef>
              <a:buNone/>
            </a:pPr>
            <a:r>
              <a:rPr lang="vi-VN" b="1"/>
              <a:t>4.3. Thiết kế ca sử dụng</a:t>
            </a:r>
          </a:p>
          <a:p>
            <a:pPr marL="0" indent="0">
              <a:spcBef>
                <a:spcPts val="0"/>
              </a:spcBef>
              <a:buNone/>
            </a:pPr>
            <a:endParaRPr lang="vi-VN" sz="1800"/>
          </a:p>
          <a:p>
            <a:pPr marL="0" indent="0">
              <a:spcBef>
                <a:spcPts val="0"/>
              </a:spcBef>
              <a:buNone/>
            </a:pPr>
            <a:endParaRPr lang="vi-VN" sz="1800"/>
          </a:p>
          <a:p>
            <a:pPr marL="0" indent="0">
              <a:spcBef>
                <a:spcPts val="0"/>
              </a:spcBef>
              <a:buNone/>
            </a:pPr>
            <a:r>
              <a:rPr lang="en-US" sz="1800"/>
              <a:t>UC002. Use case </a:t>
            </a:r>
            <a:r>
              <a:rPr lang="en-US" sz="1800" err="1"/>
              <a:t>Tìm</a:t>
            </a:r>
            <a:r>
              <a:rPr lang="en-US" sz="1800"/>
              <a:t> </a:t>
            </a:r>
            <a:r>
              <a:rPr lang="en-US" sz="1800" err="1"/>
              <a:t>kiếm</a:t>
            </a:r>
          </a:p>
          <a:p>
            <a:pPr>
              <a:buNone/>
            </a:pPr>
            <a:r>
              <a:rPr lang="vi-VN" sz="1800"/>
              <a:t>Biểu đồ trình tự</a:t>
            </a:r>
            <a:endParaRPr lang="en-US" sz="1800"/>
          </a:p>
          <a:p>
            <a:pPr marL="0" indent="0">
              <a:spcBef>
                <a:spcPts val="0"/>
              </a:spcBef>
              <a:buNone/>
            </a:pPr>
            <a:endParaRPr lang="en-US" sz="1800"/>
          </a:p>
        </p:txBody>
      </p:sp>
      <p:sp>
        <p:nvSpPr>
          <p:cNvPr id="150" name="Rectangle 14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Google Shape;141;p3"/>
          <p:cNvSpPr txBox="1">
            <a:spLocks noGrp="1"/>
          </p:cNvSpPr>
          <p:nvPr>
            <p:ph type="sldNum" idx="12"/>
          </p:nvPr>
        </p:nvSpPr>
        <p:spPr>
          <a:xfrm>
            <a:off x="8610600" y="649224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59</a:t>
            </a:fld>
            <a:endParaRPr lang="en-US"/>
          </a:p>
        </p:txBody>
      </p:sp>
      <p:pic>
        <p:nvPicPr>
          <p:cNvPr id="4" name="Picture 4">
            <a:extLst>
              <a:ext uri="{FF2B5EF4-FFF2-40B4-BE49-F238E27FC236}">
                <a16:creationId xmlns:a16="http://schemas.microsoft.com/office/drawing/2014/main" id="{A3778DD8-3D47-F965-FC57-F2DCFC858F38}"/>
              </a:ext>
            </a:extLst>
          </p:cNvPr>
          <p:cNvPicPr>
            <a:picLocks noChangeAspect="1"/>
          </p:cNvPicPr>
          <p:nvPr/>
        </p:nvPicPr>
        <p:blipFill>
          <a:blip r:embed="rId3"/>
          <a:stretch>
            <a:fillRect/>
          </a:stretch>
        </p:blipFill>
        <p:spPr>
          <a:xfrm>
            <a:off x="4205748" y="1712811"/>
            <a:ext cx="7983794" cy="4624540"/>
          </a:xfrm>
          <a:prstGeom prst="rect">
            <a:avLst/>
          </a:prstGeom>
        </p:spPr>
      </p:pic>
    </p:spTree>
    <p:extLst>
      <p:ext uri="{BB962C8B-B14F-4D97-AF65-F5344CB8AC3E}">
        <p14:creationId xmlns:p14="http://schemas.microsoft.com/office/powerpoint/2010/main" val="403307429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49" name="Rectangle 14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 name="Rectangle 15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Google Shape;139;p3"/>
          <p:cNvSpPr txBox="1">
            <a:spLocks noGrp="1"/>
          </p:cNvSpPr>
          <p:nvPr>
            <p:ph type="title"/>
          </p:nvPr>
        </p:nvSpPr>
        <p:spPr>
          <a:xfrm>
            <a:off x="1043631" y="809898"/>
            <a:ext cx="9942716" cy="1554480"/>
          </a:xfrm>
          <a:prstGeom prst="rect">
            <a:avLst/>
          </a:prstGeom>
        </p:spPr>
        <p:txBody>
          <a:bodyPr spcFirstLastPara="1" lIns="91425" tIns="45700" rIns="91425" bIns="45700" anchor="ctr" anchorCtr="0">
            <a:normAutofit/>
          </a:bodyPr>
          <a:lstStyle/>
          <a:p>
            <a:pPr>
              <a:buSzPct val="100000"/>
            </a:pPr>
            <a:r>
              <a:rPr lang="en-US" sz="4000"/>
              <a:t>1.1. </a:t>
            </a:r>
            <a:r>
              <a:rPr lang="en-US" sz="4000" err="1"/>
              <a:t>Giới</a:t>
            </a:r>
            <a:r>
              <a:rPr lang="en-US" sz="4000"/>
              <a:t> </a:t>
            </a:r>
            <a:r>
              <a:rPr lang="en-US" sz="4000" err="1"/>
              <a:t>thiệu</a:t>
            </a:r>
            <a:r>
              <a:rPr lang="en-US" sz="4000"/>
              <a:t> </a:t>
            </a:r>
            <a:r>
              <a:rPr lang="en-US" sz="4000" err="1"/>
              <a:t>về</a:t>
            </a:r>
            <a:r>
              <a:rPr lang="en-US" sz="4000"/>
              <a:t> </a:t>
            </a:r>
            <a:r>
              <a:rPr lang="en-US" sz="4000" err="1"/>
              <a:t>ngữ</a:t>
            </a:r>
            <a:r>
              <a:rPr lang="en-US" sz="4000"/>
              <a:t> </a:t>
            </a:r>
            <a:r>
              <a:rPr lang="en-US" sz="4000" err="1"/>
              <a:t>cảnh</a:t>
            </a:r>
            <a:r>
              <a:rPr lang="en-US" sz="4000"/>
              <a:t>, </a:t>
            </a:r>
            <a:r>
              <a:rPr lang="en-US" sz="4000" err="1"/>
              <a:t>hiện</a:t>
            </a:r>
            <a:r>
              <a:rPr lang="en-US" sz="4000"/>
              <a:t> </a:t>
            </a:r>
            <a:r>
              <a:rPr lang="en-US" sz="4000" err="1"/>
              <a:t>trạng</a:t>
            </a:r>
            <a:r>
              <a:rPr lang="en-US" sz="4000"/>
              <a:t> </a:t>
            </a:r>
            <a:r>
              <a:rPr lang="en-US" sz="4000" err="1"/>
              <a:t>và</a:t>
            </a:r>
            <a:r>
              <a:rPr lang="en-US" sz="4000"/>
              <a:t> </a:t>
            </a:r>
            <a:r>
              <a:rPr lang="en-US" sz="4000" err="1"/>
              <a:t>nhu</a:t>
            </a:r>
            <a:r>
              <a:rPr lang="en-US" sz="4000"/>
              <a:t> </a:t>
            </a:r>
            <a:r>
              <a:rPr lang="en-US" sz="4000" err="1"/>
              <a:t>cầu</a:t>
            </a:r>
            <a:r>
              <a:rPr lang="en-US" sz="4000"/>
              <a:t> </a:t>
            </a:r>
            <a:r>
              <a:rPr lang="en-US" sz="4000" err="1"/>
              <a:t>cho</a:t>
            </a:r>
            <a:r>
              <a:rPr lang="en-US" sz="4000"/>
              <a:t> </a:t>
            </a:r>
            <a:r>
              <a:rPr lang="en-US" sz="4000" err="1"/>
              <a:t>việc</a:t>
            </a:r>
            <a:r>
              <a:rPr lang="en-US" sz="4000"/>
              <a:t> </a:t>
            </a:r>
            <a:r>
              <a:rPr lang="en-US" sz="4000" err="1"/>
              <a:t>xây</a:t>
            </a:r>
            <a:r>
              <a:rPr lang="en-US" sz="4000"/>
              <a:t> </a:t>
            </a:r>
            <a:r>
              <a:rPr lang="en-US" sz="4000" err="1"/>
              <a:t>dựng</a:t>
            </a:r>
            <a:r>
              <a:rPr lang="en-US" sz="4000"/>
              <a:t> </a:t>
            </a:r>
            <a:r>
              <a:rPr lang="en-US" sz="4000" err="1"/>
              <a:t>hệ</a:t>
            </a:r>
            <a:r>
              <a:rPr lang="en-US" sz="4000"/>
              <a:t> </a:t>
            </a:r>
            <a:r>
              <a:rPr lang="en-US" sz="4000" err="1"/>
              <a:t>thống</a:t>
            </a:r>
            <a:endParaRPr lang="en-US" sz="4000"/>
          </a:p>
        </p:txBody>
      </p:sp>
      <p:sp>
        <p:nvSpPr>
          <p:cNvPr id="4" name="Text Placeholder 3">
            <a:extLst>
              <a:ext uri="{FF2B5EF4-FFF2-40B4-BE49-F238E27FC236}">
                <a16:creationId xmlns:a16="http://schemas.microsoft.com/office/drawing/2014/main" id="{DBD320D9-C8A4-B648-E27E-3B278392C223}"/>
              </a:ext>
            </a:extLst>
          </p:cNvPr>
          <p:cNvSpPr>
            <a:spLocks noGrp="1"/>
          </p:cNvSpPr>
          <p:nvPr>
            <p:ph type="body" idx="1"/>
          </p:nvPr>
        </p:nvSpPr>
        <p:spPr>
          <a:xfrm>
            <a:off x="1045028" y="2704014"/>
            <a:ext cx="9941319" cy="3438166"/>
          </a:xfrm>
        </p:spPr>
        <p:txBody>
          <a:bodyPr anchor="ctr">
            <a:normAutofit fontScale="92500" lnSpcReduction="10000"/>
          </a:bodyPr>
          <a:lstStyle/>
          <a:p>
            <a:pPr marL="76200" indent="0">
              <a:buNone/>
            </a:pPr>
            <a:r>
              <a:rPr lang="en-US" b="1" err="1"/>
              <a:t>Nhu</a:t>
            </a:r>
            <a:r>
              <a:rPr lang="en-US" b="1"/>
              <a:t> </a:t>
            </a:r>
            <a:r>
              <a:rPr lang="en-US" b="1" err="1"/>
              <a:t>cầu</a:t>
            </a:r>
            <a:endParaRPr lang="en-US" b="1"/>
          </a:p>
          <a:p>
            <a:pPr marL="76200" indent="0">
              <a:buNone/>
            </a:pPr>
            <a:r>
              <a:rPr lang="vi-VN"/>
              <a:t>Việc xây dựng hệ thống quản lý thư viện đáp ứng các nhu cầu sau:</a:t>
            </a:r>
            <a:endParaRPr lang="en-US"/>
          </a:p>
          <a:p>
            <a:r>
              <a:rPr lang="vi-VN"/>
              <a:t>Quản lý sách: Hệ thống cần cung cấp chức năng cập nhật, tìm kiếm và phân loại sách để quản lý tập trung các thông tin về sách, bao gồm tên sách, tác giả, năm xuất bản, danh mục, thể loại, ..</a:t>
            </a:r>
          </a:p>
          <a:p>
            <a:r>
              <a:rPr lang="vi-VN"/>
              <a:t>Quản lý độc giả: Hệ thống cần hỗ trợ quản lý thông tin về độc giả, bao gồm tên độc giả, thông tin liên hệ, số thẻ thành viên,..</a:t>
            </a:r>
          </a:p>
          <a:p>
            <a:r>
              <a:rPr lang="vi-VN"/>
              <a:t>Quản lý mượn trả: Hệ thống cần cung cấp chức năng ghi nhận mượn trả sách, kiểm tra sự khả dụng của sách, và theo dõi thông tin về ngày mượn và ngày trả sách.</a:t>
            </a:r>
          </a:p>
          <a:p>
            <a:pPr marL="76200" indent="0">
              <a:buNone/>
            </a:pPr>
            <a:endParaRPr lang="vi-VN"/>
          </a:p>
        </p:txBody>
      </p:sp>
      <p:cxnSp>
        <p:nvCxnSpPr>
          <p:cNvPr id="155" name="Straight Connector 15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1" name="Google Shape;141;p3"/>
          <p:cNvSpPr txBox="1">
            <a:spLocks noGrp="1"/>
          </p:cNvSpPr>
          <p:nvPr>
            <p:ph type="sldNum" idx="12"/>
          </p:nvPr>
        </p:nvSpPr>
        <p:spPr>
          <a:xfrm>
            <a:off x="8610600" y="649224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6</a:t>
            </a:fld>
            <a:endParaRPr lang="en-US"/>
          </a:p>
        </p:txBody>
      </p:sp>
    </p:spTree>
    <p:extLst>
      <p:ext uri="{BB962C8B-B14F-4D97-AF65-F5344CB8AC3E}">
        <p14:creationId xmlns:p14="http://schemas.microsoft.com/office/powerpoint/2010/main" val="4272412758"/>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Google Shape;140;p3"/>
          <p:cNvSpPr txBox="1">
            <a:spLocks noGrp="1"/>
          </p:cNvSpPr>
          <p:nvPr>
            <p:ph type="body" idx="1"/>
          </p:nvPr>
        </p:nvSpPr>
        <p:spPr>
          <a:xfrm>
            <a:off x="485292" y="359617"/>
            <a:ext cx="4282984" cy="3511943"/>
          </a:xfrm>
          <a:prstGeom prst="rect">
            <a:avLst/>
          </a:prstGeom>
        </p:spPr>
        <p:txBody>
          <a:bodyPr spcFirstLastPara="1" lIns="91425" tIns="45700" rIns="91425" bIns="45700" anchor="ctr" anchorCtr="0">
            <a:normAutofit/>
          </a:bodyPr>
          <a:lstStyle/>
          <a:p>
            <a:pPr marL="0" indent="0">
              <a:spcBef>
                <a:spcPts val="0"/>
              </a:spcBef>
              <a:buNone/>
            </a:pPr>
            <a:r>
              <a:rPr lang="vi-VN" b="1"/>
              <a:t>4.3. Thiết kế ca sử dụng</a:t>
            </a:r>
          </a:p>
          <a:p>
            <a:pPr marL="0" indent="0">
              <a:spcBef>
                <a:spcPts val="0"/>
              </a:spcBef>
              <a:buNone/>
            </a:pPr>
            <a:endParaRPr lang="vi-VN" sz="1800"/>
          </a:p>
          <a:p>
            <a:pPr marL="0" indent="0">
              <a:spcBef>
                <a:spcPts val="0"/>
              </a:spcBef>
              <a:buNone/>
            </a:pPr>
            <a:endParaRPr lang="vi-VN" sz="1800"/>
          </a:p>
          <a:p>
            <a:pPr marL="0" indent="0">
              <a:spcBef>
                <a:spcPts val="0"/>
              </a:spcBef>
              <a:buNone/>
            </a:pPr>
            <a:r>
              <a:rPr lang="en-US" sz="1800"/>
              <a:t>UC003. Use case </a:t>
            </a:r>
            <a:r>
              <a:rPr lang="en-US" sz="1800" err="1"/>
              <a:t>Thống</a:t>
            </a:r>
            <a:r>
              <a:rPr lang="en-US" sz="1800"/>
              <a:t> </a:t>
            </a:r>
            <a:r>
              <a:rPr lang="en-US" sz="1800" err="1"/>
              <a:t>kê</a:t>
            </a:r>
          </a:p>
          <a:p>
            <a:pPr>
              <a:buNone/>
            </a:pPr>
            <a:r>
              <a:rPr lang="vi-VN" sz="1800"/>
              <a:t>Biểu đồ lớp </a:t>
            </a:r>
            <a:endParaRPr lang="en-US" sz="1800"/>
          </a:p>
          <a:p>
            <a:pPr marL="0" indent="0">
              <a:spcBef>
                <a:spcPts val="0"/>
              </a:spcBef>
              <a:buNone/>
            </a:pPr>
            <a:endParaRPr lang="en-US" sz="1800"/>
          </a:p>
        </p:txBody>
      </p:sp>
      <p:sp>
        <p:nvSpPr>
          <p:cNvPr id="150" name="Rectangle 14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Google Shape;141;p3"/>
          <p:cNvSpPr txBox="1">
            <a:spLocks noGrp="1"/>
          </p:cNvSpPr>
          <p:nvPr>
            <p:ph type="sldNum" idx="12"/>
          </p:nvPr>
        </p:nvSpPr>
        <p:spPr>
          <a:xfrm>
            <a:off x="8610600" y="649224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60</a:t>
            </a:fld>
            <a:endParaRPr lang="en-US"/>
          </a:p>
        </p:txBody>
      </p:sp>
      <p:pic>
        <p:nvPicPr>
          <p:cNvPr id="11" name="image15.png">
            <a:extLst>
              <a:ext uri="{FF2B5EF4-FFF2-40B4-BE49-F238E27FC236}">
                <a16:creationId xmlns:a16="http://schemas.microsoft.com/office/drawing/2014/main" id="{A2D4AEF4-C81D-4E3C-8A44-FB4A1A75C3DC}"/>
              </a:ext>
            </a:extLst>
          </p:cNvPr>
          <p:cNvPicPr/>
          <p:nvPr/>
        </p:nvPicPr>
        <p:blipFill>
          <a:blip r:embed="rId3"/>
          <a:srcRect/>
          <a:stretch>
            <a:fillRect/>
          </a:stretch>
        </p:blipFill>
        <p:spPr>
          <a:xfrm>
            <a:off x="4344858" y="689944"/>
            <a:ext cx="7692025" cy="5583755"/>
          </a:xfrm>
          <a:prstGeom prst="rect">
            <a:avLst/>
          </a:prstGeom>
          <a:ln/>
        </p:spPr>
      </p:pic>
    </p:spTree>
    <p:extLst>
      <p:ext uri="{BB962C8B-B14F-4D97-AF65-F5344CB8AC3E}">
        <p14:creationId xmlns:p14="http://schemas.microsoft.com/office/powerpoint/2010/main" val="3422074840"/>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Google Shape;140;p3"/>
          <p:cNvSpPr txBox="1">
            <a:spLocks noGrp="1"/>
          </p:cNvSpPr>
          <p:nvPr>
            <p:ph type="body" idx="1"/>
          </p:nvPr>
        </p:nvSpPr>
        <p:spPr>
          <a:xfrm>
            <a:off x="362389" y="408779"/>
            <a:ext cx="4282984" cy="3511943"/>
          </a:xfrm>
          <a:prstGeom prst="rect">
            <a:avLst/>
          </a:prstGeom>
        </p:spPr>
        <p:txBody>
          <a:bodyPr spcFirstLastPara="1" lIns="91425" tIns="45700" rIns="91425" bIns="45700" anchor="ctr" anchorCtr="0">
            <a:normAutofit/>
          </a:bodyPr>
          <a:lstStyle/>
          <a:p>
            <a:pPr marL="0" indent="0">
              <a:spcBef>
                <a:spcPts val="0"/>
              </a:spcBef>
              <a:buNone/>
            </a:pPr>
            <a:r>
              <a:rPr lang="vi-VN" b="1"/>
              <a:t>4.3. Thiết kế ca sử dụng</a:t>
            </a:r>
          </a:p>
          <a:p>
            <a:pPr marL="0" indent="0">
              <a:spcBef>
                <a:spcPts val="0"/>
              </a:spcBef>
              <a:buNone/>
            </a:pPr>
            <a:endParaRPr lang="vi-VN" sz="1800"/>
          </a:p>
          <a:p>
            <a:pPr marL="0" indent="0">
              <a:spcBef>
                <a:spcPts val="0"/>
              </a:spcBef>
              <a:buNone/>
            </a:pPr>
            <a:endParaRPr lang="vi-VN" sz="1800"/>
          </a:p>
          <a:p>
            <a:pPr marL="0" indent="0">
              <a:spcBef>
                <a:spcPts val="0"/>
              </a:spcBef>
              <a:buNone/>
            </a:pPr>
            <a:r>
              <a:rPr lang="en-US" sz="1800"/>
              <a:t>UC003. Use case </a:t>
            </a:r>
            <a:r>
              <a:rPr lang="en-US" sz="1800" err="1"/>
              <a:t>Thống</a:t>
            </a:r>
            <a:r>
              <a:rPr lang="en-US" sz="1800"/>
              <a:t> </a:t>
            </a:r>
            <a:r>
              <a:rPr lang="en-US" sz="1800" err="1"/>
              <a:t>kê</a:t>
            </a:r>
            <a:endParaRPr lang="en-US" sz="1800"/>
          </a:p>
          <a:p>
            <a:pPr>
              <a:buNone/>
            </a:pPr>
            <a:r>
              <a:rPr lang="vi-VN" sz="1800"/>
              <a:t>Biểu đồ trình tự</a:t>
            </a:r>
            <a:endParaRPr lang="en-US" sz="1800"/>
          </a:p>
          <a:p>
            <a:pPr marL="0" indent="0">
              <a:spcBef>
                <a:spcPts val="0"/>
              </a:spcBef>
              <a:buNone/>
            </a:pPr>
            <a:endParaRPr lang="en-US" sz="1800"/>
          </a:p>
        </p:txBody>
      </p:sp>
      <p:sp>
        <p:nvSpPr>
          <p:cNvPr id="150" name="Rectangle 14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Google Shape;141;p3"/>
          <p:cNvSpPr txBox="1">
            <a:spLocks noGrp="1"/>
          </p:cNvSpPr>
          <p:nvPr>
            <p:ph type="sldNum" idx="12"/>
          </p:nvPr>
        </p:nvSpPr>
        <p:spPr>
          <a:xfrm>
            <a:off x="8610600" y="649224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61</a:t>
            </a:fld>
            <a:endParaRPr lang="en-US"/>
          </a:p>
        </p:txBody>
      </p:sp>
      <p:pic>
        <p:nvPicPr>
          <p:cNvPr id="12" name="image34.png">
            <a:extLst>
              <a:ext uri="{FF2B5EF4-FFF2-40B4-BE49-F238E27FC236}">
                <a16:creationId xmlns:a16="http://schemas.microsoft.com/office/drawing/2014/main" id="{44396974-59D4-45F1-8BEE-979AC2229A97}"/>
              </a:ext>
            </a:extLst>
          </p:cNvPr>
          <p:cNvPicPr/>
          <p:nvPr/>
        </p:nvPicPr>
        <p:blipFill>
          <a:blip r:embed="rId3"/>
          <a:srcRect/>
          <a:stretch>
            <a:fillRect/>
          </a:stretch>
        </p:blipFill>
        <p:spPr>
          <a:xfrm>
            <a:off x="4590661" y="1098381"/>
            <a:ext cx="7291101" cy="5171135"/>
          </a:xfrm>
          <a:prstGeom prst="rect">
            <a:avLst/>
          </a:prstGeom>
          <a:ln/>
        </p:spPr>
      </p:pic>
    </p:spTree>
    <p:extLst>
      <p:ext uri="{BB962C8B-B14F-4D97-AF65-F5344CB8AC3E}">
        <p14:creationId xmlns:p14="http://schemas.microsoft.com/office/powerpoint/2010/main" val="1910872684"/>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59" name="Rectangle 15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Google Shape;140;p3"/>
          <p:cNvSpPr txBox="1">
            <a:spLocks noGrp="1"/>
          </p:cNvSpPr>
          <p:nvPr>
            <p:ph type="body" idx="1"/>
          </p:nvPr>
        </p:nvSpPr>
        <p:spPr>
          <a:xfrm>
            <a:off x="384104" y="-67130"/>
            <a:ext cx="4530898" cy="2518862"/>
          </a:xfrm>
          <a:prstGeom prst="rect">
            <a:avLst/>
          </a:prstGeom>
        </p:spPr>
        <p:txBody>
          <a:bodyPr spcFirstLastPara="1" lIns="91425" tIns="45700" rIns="91425" bIns="45700" anchor="ctr" anchorCtr="0">
            <a:normAutofit/>
          </a:bodyPr>
          <a:lstStyle/>
          <a:p>
            <a:pPr marL="0" indent="0">
              <a:spcBef>
                <a:spcPts val="0"/>
              </a:spcBef>
              <a:spcAft>
                <a:spcPts val="600"/>
              </a:spcAft>
              <a:buNone/>
            </a:pPr>
            <a:r>
              <a:rPr lang="vi-VN" sz="2000" b="1"/>
              <a:t>4.3. Thiết kế ca sử dụng</a:t>
            </a:r>
          </a:p>
          <a:p>
            <a:pPr marL="0" indent="0">
              <a:spcBef>
                <a:spcPts val="0"/>
              </a:spcBef>
              <a:spcAft>
                <a:spcPts val="600"/>
              </a:spcAft>
              <a:buNone/>
            </a:pPr>
            <a:endParaRPr lang="vi-VN" sz="2000"/>
          </a:p>
          <a:p>
            <a:pPr marL="0" indent="0">
              <a:spcBef>
                <a:spcPts val="0"/>
              </a:spcBef>
              <a:spcAft>
                <a:spcPts val="600"/>
              </a:spcAft>
              <a:buNone/>
            </a:pPr>
            <a:r>
              <a:rPr lang="en-US" sz="2000"/>
              <a:t>UC004. Use case </a:t>
            </a:r>
            <a:r>
              <a:rPr lang="en-US" sz="2000" err="1"/>
              <a:t>quản</a:t>
            </a:r>
            <a:r>
              <a:rPr lang="en-US" sz="2000"/>
              <a:t> </a:t>
            </a:r>
            <a:r>
              <a:rPr lang="en-US" sz="2000" err="1"/>
              <a:t>lý</a:t>
            </a:r>
            <a:r>
              <a:rPr lang="en-US" sz="2000"/>
              <a:t> </a:t>
            </a:r>
            <a:r>
              <a:rPr lang="en-US" sz="2000" err="1"/>
              <a:t>kho</a:t>
            </a:r>
            <a:r>
              <a:rPr lang="en-US" sz="2000"/>
              <a:t> </a:t>
            </a:r>
            <a:r>
              <a:rPr lang="en-US" sz="2000" err="1"/>
              <a:t>sách</a:t>
            </a:r>
          </a:p>
          <a:p>
            <a:pPr marL="0" indent="0">
              <a:spcBef>
                <a:spcPts val="0"/>
              </a:spcBef>
              <a:spcAft>
                <a:spcPts val="600"/>
              </a:spcAft>
              <a:buNone/>
            </a:pPr>
            <a:r>
              <a:rPr lang="vi-VN" sz="2000"/>
              <a:t>Biểu đồ lớp</a:t>
            </a:r>
            <a:endParaRPr lang="en-US"/>
          </a:p>
        </p:txBody>
      </p:sp>
      <p:pic>
        <p:nvPicPr>
          <p:cNvPr id="11" name="image16.png">
            <a:extLst>
              <a:ext uri="{FF2B5EF4-FFF2-40B4-BE49-F238E27FC236}">
                <a16:creationId xmlns:a16="http://schemas.microsoft.com/office/drawing/2014/main" id="{C4C368C4-EF66-4350-A3B9-2A0D2DC70BE8}"/>
              </a:ext>
            </a:extLst>
          </p:cNvPr>
          <p:cNvPicPr/>
          <p:nvPr/>
        </p:nvPicPr>
        <p:blipFill>
          <a:blip r:embed="rId3"/>
          <a:stretch>
            <a:fillRect/>
          </a:stretch>
        </p:blipFill>
        <p:spPr>
          <a:xfrm>
            <a:off x="147370" y="2221582"/>
            <a:ext cx="11664147" cy="3698815"/>
          </a:xfrm>
          <a:prstGeom prst="rect">
            <a:avLst/>
          </a:prstGeom>
        </p:spPr>
      </p:pic>
      <p:sp>
        <p:nvSpPr>
          <p:cNvPr id="165" name="Rectangle 16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Google Shape;141;p3"/>
          <p:cNvSpPr txBox="1">
            <a:spLocks noGrp="1"/>
          </p:cNvSpPr>
          <p:nvPr>
            <p:ph type="sldNum" idx="12"/>
          </p:nvPr>
        </p:nvSpPr>
        <p:spPr>
          <a:xfrm>
            <a:off x="8610600" y="649224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62</a:t>
            </a:fld>
            <a:endParaRPr lang="en-US"/>
          </a:p>
        </p:txBody>
      </p:sp>
    </p:spTree>
    <p:extLst>
      <p:ext uri="{BB962C8B-B14F-4D97-AF65-F5344CB8AC3E}">
        <p14:creationId xmlns:p14="http://schemas.microsoft.com/office/powerpoint/2010/main" val="4090808328"/>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59" name="Rectangle 15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Google Shape;140;p3"/>
          <p:cNvSpPr txBox="1">
            <a:spLocks noGrp="1"/>
          </p:cNvSpPr>
          <p:nvPr>
            <p:ph type="body" idx="1"/>
          </p:nvPr>
        </p:nvSpPr>
        <p:spPr>
          <a:xfrm>
            <a:off x="289758" y="178315"/>
            <a:ext cx="4530898" cy="2213774"/>
          </a:xfrm>
          <a:prstGeom prst="rect">
            <a:avLst/>
          </a:prstGeom>
        </p:spPr>
        <p:txBody>
          <a:bodyPr spcFirstLastPara="1" lIns="91425" tIns="45700" rIns="91425" bIns="45700" anchor="ctr" anchorCtr="0">
            <a:normAutofit/>
          </a:bodyPr>
          <a:lstStyle/>
          <a:p>
            <a:pPr marL="0" indent="0">
              <a:spcBef>
                <a:spcPts val="0"/>
              </a:spcBef>
              <a:spcAft>
                <a:spcPts val="600"/>
              </a:spcAft>
              <a:buNone/>
            </a:pPr>
            <a:r>
              <a:rPr lang="vi-VN" sz="2000" b="1"/>
              <a:t>4.3. Thiết kế ca sử dụng</a:t>
            </a:r>
          </a:p>
          <a:p>
            <a:pPr marL="0" indent="0">
              <a:spcBef>
                <a:spcPts val="0"/>
              </a:spcBef>
              <a:spcAft>
                <a:spcPts val="600"/>
              </a:spcAft>
              <a:buNone/>
            </a:pPr>
            <a:endParaRPr lang="vi-VN" sz="2000"/>
          </a:p>
          <a:p>
            <a:pPr marL="0" indent="0">
              <a:spcBef>
                <a:spcPts val="0"/>
              </a:spcBef>
              <a:spcAft>
                <a:spcPts val="600"/>
              </a:spcAft>
              <a:buNone/>
            </a:pPr>
            <a:r>
              <a:rPr lang="en-US" sz="2000"/>
              <a:t>UC004. Use case </a:t>
            </a:r>
            <a:r>
              <a:rPr lang="en-US" sz="2000" err="1"/>
              <a:t>quản</a:t>
            </a:r>
            <a:r>
              <a:rPr lang="en-US" sz="2000"/>
              <a:t> </a:t>
            </a:r>
            <a:r>
              <a:rPr lang="en-US" sz="2000" err="1"/>
              <a:t>lý</a:t>
            </a:r>
            <a:r>
              <a:rPr lang="en-US" sz="2000"/>
              <a:t> </a:t>
            </a:r>
            <a:r>
              <a:rPr lang="en-US" sz="2000" err="1"/>
              <a:t>kho</a:t>
            </a:r>
            <a:r>
              <a:rPr lang="en-US" sz="2000"/>
              <a:t> </a:t>
            </a:r>
            <a:r>
              <a:rPr lang="en-US" sz="2000" err="1"/>
              <a:t>sách</a:t>
            </a:r>
          </a:p>
          <a:p>
            <a:pPr>
              <a:buNone/>
            </a:pPr>
            <a:r>
              <a:rPr lang="vi-VN" sz="2000"/>
              <a:t>Biểu đồ trình tự</a:t>
            </a:r>
            <a:endParaRPr lang="en-US" sz="2000"/>
          </a:p>
          <a:p>
            <a:pPr marL="0" indent="0">
              <a:spcBef>
                <a:spcPts val="0"/>
              </a:spcBef>
              <a:spcAft>
                <a:spcPts val="600"/>
              </a:spcAft>
              <a:buNone/>
            </a:pPr>
            <a:endParaRPr lang="en-US" sz="2000"/>
          </a:p>
        </p:txBody>
      </p:sp>
      <p:pic>
        <p:nvPicPr>
          <p:cNvPr id="12" name="image11.png">
            <a:extLst>
              <a:ext uri="{FF2B5EF4-FFF2-40B4-BE49-F238E27FC236}">
                <a16:creationId xmlns:a16="http://schemas.microsoft.com/office/drawing/2014/main" id="{5A1FA9FA-75DB-4B4D-8D1F-B14D7F9E95C4}"/>
              </a:ext>
            </a:extLst>
          </p:cNvPr>
          <p:cNvPicPr/>
          <p:nvPr/>
        </p:nvPicPr>
        <p:blipFill>
          <a:blip r:embed="rId3"/>
          <a:stretch>
            <a:fillRect/>
          </a:stretch>
        </p:blipFill>
        <p:spPr>
          <a:xfrm>
            <a:off x="1179758" y="2202848"/>
            <a:ext cx="9107760" cy="4473701"/>
          </a:xfrm>
          <a:prstGeom prst="rect">
            <a:avLst/>
          </a:prstGeom>
        </p:spPr>
      </p:pic>
      <p:sp>
        <p:nvSpPr>
          <p:cNvPr id="165" name="Rectangle 16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Google Shape;141;p3"/>
          <p:cNvSpPr txBox="1">
            <a:spLocks noGrp="1"/>
          </p:cNvSpPr>
          <p:nvPr>
            <p:ph type="sldNum" idx="12"/>
          </p:nvPr>
        </p:nvSpPr>
        <p:spPr>
          <a:xfrm>
            <a:off x="8610600" y="649224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63</a:t>
            </a:fld>
            <a:endParaRPr lang="en-US"/>
          </a:p>
        </p:txBody>
      </p:sp>
    </p:spTree>
    <p:extLst>
      <p:ext uri="{BB962C8B-B14F-4D97-AF65-F5344CB8AC3E}">
        <p14:creationId xmlns:p14="http://schemas.microsoft.com/office/powerpoint/2010/main" val="2604113576"/>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Google Shape;140;p3"/>
          <p:cNvSpPr txBox="1">
            <a:spLocks noGrp="1"/>
          </p:cNvSpPr>
          <p:nvPr>
            <p:ph type="body" idx="1"/>
          </p:nvPr>
        </p:nvSpPr>
        <p:spPr>
          <a:xfrm>
            <a:off x="423840" y="519391"/>
            <a:ext cx="4282984" cy="3511943"/>
          </a:xfrm>
          <a:prstGeom prst="rect">
            <a:avLst/>
          </a:prstGeom>
        </p:spPr>
        <p:txBody>
          <a:bodyPr spcFirstLastPara="1" lIns="91425" tIns="45700" rIns="91425" bIns="45700" anchor="ctr" anchorCtr="0">
            <a:normAutofit/>
          </a:bodyPr>
          <a:lstStyle/>
          <a:p>
            <a:pPr marL="0" indent="0">
              <a:spcBef>
                <a:spcPts val="0"/>
              </a:spcBef>
              <a:buNone/>
            </a:pPr>
            <a:r>
              <a:rPr lang="vi-VN" b="1"/>
              <a:t>4.3. Thiết kế ca sử dụng</a:t>
            </a:r>
          </a:p>
          <a:p>
            <a:pPr marL="0" indent="0">
              <a:spcBef>
                <a:spcPts val="0"/>
              </a:spcBef>
              <a:buNone/>
            </a:pPr>
            <a:endParaRPr lang="vi-VN" sz="1800"/>
          </a:p>
          <a:p>
            <a:pPr marL="0" indent="0">
              <a:spcBef>
                <a:spcPts val="0"/>
              </a:spcBef>
              <a:buNone/>
            </a:pPr>
            <a:r>
              <a:rPr lang="en-US" sz="1800"/>
              <a:t>UC005. Use case Quản </a:t>
            </a:r>
            <a:r>
              <a:rPr lang="en-US" sz="1800" err="1"/>
              <a:t>lý</a:t>
            </a:r>
            <a:r>
              <a:rPr lang="en-US" sz="1800"/>
              <a:t> </a:t>
            </a:r>
            <a:r>
              <a:rPr lang="en-US" sz="1800" err="1"/>
              <a:t>độc</a:t>
            </a:r>
            <a:r>
              <a:rPr lang="en-US" sz="1800"/>
              <a:t> </a:t>
            </a:r>
            <a:r>
              <a:rPr lang="en-US" sz="1800" err="1"/>
              <a:t>giả</a:t>
            </a:r>
            <a:endParaRPr lang="en-US" sz="1800"/>
          </a:p>
          <a:p>
            <a:pPr>
              <a:buNone/>
            </a:pPr>
            <a:r>
              <a:rPr lang="vi-VN" sz="1800"/>
              <a:t>Biểu đồ lớp</a:t>
            </a:r>
            <a:endParaRPr lang="en-US" sz="1800"/>
          </a:p>
          <a:p>
            <a:pPr marL="0" indent="0">
              <a:spcBef>
                <a:spcPts val="0"/>
              </a:spcBef>
              <a:buNone/>
            </a:pPr>
            <a:endParaRPr lang="en-US" sz="1800"/>
          </a:p>
        </p:txBody>
      </p:sp>
      <p:sp>
        <p:nvSpPr>
          <p:cNvPr id="150" name="Rectangle 14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Google Shape;141;p3"/>
          <p:cNvSpPr txBox="1">
            <a:spLocks noGrp="1"/>
          </p:cNvSpPr>
          <p:nvPr>
            <p:ph type="sldNum" idx="12"/>
          </p:nvPr>
        </p:nvSpPr>
        <p:spPr>
          <a:xfrm>
            <a:off x="8610600" y="649224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64</a:t>
            </a:fld>
            <a:endParaRPr lang="en-US"/>
          </a:p>
        </p:txBody>
      </p:sp>
      <p:pic>
        <p:nvPicPr>
          <p:cNvPr id="3" name="Picture 3" descr="A diagram of a computer&#10;&#10;Description automatically generated">
            <a:extLst>
              <a:ext uri="{FF2B5EF4-FFF2-40B4-BE49-F238E27FC236}">
                <a16:creationId xmlns:a16="http://schemas.microsoft.com/office/drawing/2014/main" id="{D2857731-A0C2-1095-DEFE-472889F9BCD6}"/>
              </a:ext>
            </a:extLst>
          </p:cNvPr>
          <p:cNvPicPr>
            <a:picLocks noChangeAspect="1"/>
          </p:cNvPicPr>
          <p:nvPr/>
        </p:nvPicPr>
        <p:blipFill>
          <a:blip r:embed="rId3"/>
          <a:stretch>
            <a:fillRect/>
          </a:stretch>
        </p:blipFill>
        <p:spPr>
          <a:xfrm>
            <a:off x="4609638" y="762517"/>
            <a:ext cx="7473350" cy="4657230"/>
          </a:xfrm>
          <a:prstGeom prst="rect">
            <a:avLst/>
          </a:prstGeom>
        </p:spPr>
      </p:pic>
    </p:spTree>
    <p:extLst>
      <p:ext uri="{BB962C8B-B14F-4D97-AF65-F5344CB8AC3E}">
        <p14:creationId xmlns:p14="http://schemas.microsoft.com/office/powerpoint/2010/main" val="966103158"/>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Google Shape;140;p3"/>
          <p:cNvSpPr txBox="1">
            <a:spLocks noGrp="1"/>
          </p:cNvSpPr>
          <p:nvPr>
            <p:ph type="body" idx="1"/>
          </p:nvPr>
        </p:nvSpPr>
        <p:spPr>
          <a:xfrm>
            <a:off x="485292" y="445650"/>
            <a:ext cx="4282984" cy="3511943"/>
          </a:xfrm>
          <a:prstGeom prst="rect">
            <a:avLst/>
          </a:prstGeom>
        </p:spPr>
        <p:txBody>
          <a:bodyPr spcFirstLastPara="1" lIns="91425" tIns="45700" rIns="91425" bIns="45700" anchor="ctr" anchorCtr="0">
            <a:normAutofit/>
          </a:bodyPr>
          <a:lstStyle/>
          <a:p>
            <a:pPr marL="0" indent="0">
              <a:spcBef>
                <a:spcPts val="0"/>
              </a:spcBef>
              <a:buNone/>
            </a:pPr>
            <a:r>
              <a:rPr lang="vi-VN" b="1"/>
              <a:t>4.3. Thiết kế ca sử dụng</a:t>
            </a:r>
          </a:p>
          <a:p>
            <a:pPr marL="0" indent="0">
              <a:spcBef>
                <a:spcPts val="0"/>
              </a:spcBef>
              <a:buNone/>
            </a:pPr>
            <a:endParaRPr lang="vi-VN" sz="1800"/>
          </a:p>
          <a:p>
            <a:pPr marL="0" indent="0">
              <a:spcBef>
                <a:spcPts val="0"/>
              </a:spcBef>
              <a:buNone/>
            </a:pPr>
            <a:r>
              <a:rPr lang="en-US" sz="1800"/>
              <a:t>UC005. Use case Quản </a:t>
            </a:r>
            <a:r>
              <a:rPr lang="en-US" sz="1800" err="1"/>
              <a:t>lý</a:t>
            </a:r>
            <a:r>
              <a:rPr lang="en-US" sz="1800"/>
              <a:t> </a:t>
            </a:r>
            <a:r>
              <a:rPr lang="en-US" sz="1800" err="1"/>
              <a:t>độc</a:t>
            </a:r>
            <a:r>
              <a:rPr lang="en-US" sz="1800"/>
              <a:t> </a:t>
            </a:r>
            <a:r>
              <a:rPr lang="en-US" sz="1800" err="1"/>
              <a:t>giả</a:t>
            </a:r>
            <a:endParaRPr lang="en-US" sz="1800"/>
          </a:p>
          <a:p>
            <a:pPr>
              <a:buNone/>
            </a:pPr>
            <a:r>
              <a:rPr lang="vi-VN" sz="1800"/>
              <a:t>Biểu đồ trình tự</a:t>
            </a:r>
            <a:endParaRPr lang="en-US" sz="1800"/>
          </a:p>
          <a:p>
            <a:pPr marL="0" indent="0">
              <a:spcBef>
                <a:spcPts val="0"/>
              </a:spcBef>
              <a:buNone/>
            </a:pPr>
            <a:endParaRPr lang="en-US" sz="1800"/>
          </a:p>
        </p:txBody>
      </p:sp>
      <p:sp>
        <p:nvSpPr>
          <p:cNvPr id="150" name="Rectangle 14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Google Shape;141;p3"/>
          <p:cNvSpPr txBox="1">
            <a:spLocks noGrp="1"/>
          </p:cNvSpPr>
          <p:nvPr>
            <p:ph type="sldNum" idx="12"/>
          </p:nvPr>
        </p:nvSpPr>
        <p:spPr>
          <a:xfrm>
            <a:off x="8610600" y="649224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65</a:t>
            </a:fld>
            <a:endParaRPr lang="en-US"/>
          </a:p>
        </p:txBody>
      </p:sp>
      <p:pic>
        <p:nvPicPr>
          <p:cNvPr id="12" name="image25.png">
            <a:extLst>
              <a:ext uri="{FF2B5EF4-FFF2-40B4-BE49-F238E27FC236}">
                <a16:creationId xmlns:a16="http://schemas.microsoft.com/office/drawing/2014/main" id="{74974ABD-F3CA-4F17-A4F7-FFFBF9289D63}"/>
              </a:ext>
            </a:extLst>
          </p:cNvPr>
          <p:cNvPicPr/>
          <p:nvPr/>
        </p:nvPicPr>
        <p:blipFill>
          <a:blip r:embed="rId3"/>
          <a:srcRect/>
          <a:stretch>
            <a:fillRect/>
          </a:stretch>
        </p:blipFill>
        <p:spPr>
          <a:xfrm>
            <a:off x="4858834" y="2202530"/>
            <a:ext cx="7234083" cy="3363860"/>
          </a:xfrm>
          <a:prstGeom prst="rect">
            <a:avLst/>
          </a:prstGeom>
          <a:ln/>
        </p:spPr>
      </p:pic>
    </p:spTree>
    <p:extLst>
      <p:ext uri="{BB962C8B-B14F-4D97-AF65-F5344CB8AC3E}">
        <p14:creationId xmlns:p14="http://schemas.microsoft.com/office/powerpoint/2010/main" val="1506849371"/>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59" name="Rectangle 15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Google Shape;140;p3"/>
          <p:cNvSpPr txBox="1">
            <a:spLocks noGrp="1"/>
          </p:cNvSpPr>
          <p:nvPr>
            <p:ph type="body" idx="1"/>
          </p:nvPr>
        </p:nvSpPr>
        <p:spPr>
          <a:xfrm>
            <a:off x="302048" y="55412"/>
            <a:ext cx="4530898" cy="2545612"/>
          </a:xfrm>
          <a:prstGeom prst="rect">
            <a:avLst/>
          </a:prstGeom>
        </p:spPr>
        <p:txBody>
          <a:bodyPr spcFirstLastPara="1" lIns="91425" tIns="45700" rIns="91425" bIns="45700" anchor="ctr" anchorCtr="0">
            <a:normAutofit/>
          </a:bodyPr>
          <a:lstStyle/>
          <a:p>
            <a:pPr marL="0" indent="0">
              <a:spcBef>
                <a:spcPts val="0"/>
              </a:spcBef>
              <a:spcAft>
                <a:spcPts val="600"/>
              </a:spcAft>
              <a:buNone/>
            </a:pPr>
            <a:r>
              <a:rPr lang="vi-VN" sz="2000" b="1"/>
              <a:t>4.3. Thiết kế ca sử dụng</a:t>
            </a:r>
          </a:p>
          <a:p>
            <a:pPr marL="285750" indent="-285750">
              <a:spcBef>
                <a:spcPts val="0"/>
              </a:spcBef>
              <a:spcAft>
                <a:spcPts val="600"/>
              </a:spcAft>
              <a:buFontTx/>
              <a:buChar char="-"/>
            </a:pPr>
            <a:endParaRPr lang="vi-VN" sz="2000"/>
          </a:p>
          <a:p>
            <a:pPr marL="0" indent="0">
              <a:spcBef>
                <a:spcPts val="0"/>
              </a:spcBef>
              <a:spcAft>
                <a:spcPts val="600"/>
              </a:spcAft>
              <a:buNone/>
            </a:pPr>
            <a:r>
              <a:rPr lang="en-US" sz="2000"/>
              <a:t>UC006. Use case Quản </a:t>
            </a:r>
            <a:r>
              <a:rPr lang="en-US" sz="2000" err="1"/>
              <a:t>lý</a:t>
            </a:r>
            <a:r>
              <a:rPr lang="en-US" sz="2000"/>
              <a:t> </a:t>
            </a:r>
            <a:r>
              <a:rPr lang="en-US" sz="2000" err="1"/>
              <a:t>mượn</a:t>
            </a:r>
            <a:r>
              <a:rPr lang="en-US" sz="2000"/>
              <a:t> </a:t>
            </a:r>
            <a:r>
              <a:rPr lang="en-US" sz="2000" err="1"/>
              <a:t>trả</a:t>
            </a:r>
          </a:p>
          <a:p>
            <a:pPr>
              <a:buNone/>
            </a:pPr>
            <a:r>
              <a:rPr lang="vi-VN" sz="2000"/>
              <a:t>Biểu đồ lớp </a:t>
            </a:r>
            <a:endParaRPr lang="en-US" sz="2000"/>
          </a:p>
          <a:p>
            <a:pPr marL="0" indent="0">
              <a:spcBef>
                <a:spcPts val="0"/>
              </a:spcBef>
              <a:spcAft>
                <a:spcPts val="600"/>
              </a:spcAft>
              <a:buNone/>
            </a:pPr>
            <a:endParaRPr lang="en-US" sz="2000"/>
          </a:p>
        </p:txBody>
      </p:sp>
      <p:pic>
        <p:nvPicPr>
          <p:cNvPr id="11" name="image8.png">
            <a:extLst>
              <a:ext uri="{FF2B5EF4-FFF2-40B4-BE49-F238E27FC236}">
                <a16:creationId xmlns:a16="http://schemas.microsoft.com/office/drawing/2014/main" id="{B23854F8-BAAC-4F39-A1F9-EDB1B002D862}"/>
              </a:ext>
            </a:extLst>
          </p:cNvPr>
          <p:cNvPicPr/>
          <p:nvPr/>
        </p:nvPicPr>
        <p:blipFill>
          <a:blip r:embed="rId3"/>
          <a:stretch>
            <a:fillRect/>
          </a:stretch>
        </p:blipFill>
        <p:spPr>
          <a:xfrm>
            <a:off x="503791" y="2256697"/>
            <a:ext cx="10680921" cy="3493391"/>
          </a:xfrm>
          <a:prstGeom prst="rect">
            <a:avLst/>
          </a:prstGeom>
        </p:spPr>
      </p:pic>
      <p:sp>
        <p:nvSpPr>
          <p:cNvPr id="165" name="Rectangle 16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Google Shape;141;p3"/>
          <p:cNvSpPr txBox="1">
            <a:spLocks noGrp="1"/>
          </p:cNvSpPr>
          <p:nvPr>
            <p:ph type="sldNum" idx="12"/>
          </p:nvPr>
        </p:nvSpPr>
        <p:spPr>
          <a:xfrm>
            <a:off x="8610600" y="649224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66</a:t>
            </a:fld>
            <a:endParaRPr lang="en-US"/>
          </a:p>
        </p:txBody>
      </p:sp>
    </p:spTree>
    <p:extLst>
      <p:ext uri="{BB962C8B-B14F-4D97-AF65-F5344CB8AC3E}">
        <p14:creationId xmlns:p14="http://schemas.microsoft.com/office/powerpoint/2010/main" val="3740865026"/>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59" name="Rectangle 15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Google Shape;140;p3"/>
          <p:cNvSpPr txBox="1">
            <a:spLocks noGrp="1"/>
          </p:cNvSpPr>
          <p:nvPr>
            <p:ph type="body" idx="1"/>
          </p:nvPr>
        </p:nvSpPr>
        <p:spPr>
          <a:xfrm>
            <a:off x="216016" y="92283"/>
            <a:ext cx="4530898" cy="2582483"/>
          </a:xfrm>
          <a:prstGeom prst="rect">
            <a:avLst/>
          </a:prstGeom>
        </p:spPr>
        <p:txBody>
          <a:bodyPr spcFirstLastPara="1" lIns="91425" tIns="45700" rIns="91425" bIns="45700" anchor="ctr" anchorCtr="0">
            <a:normAutofit/>
          </a:bodyPr>
          <a:lstStyle/>
          <a:p>
            <a:pPr marL="0" indent="0">
              <a:spcBef>
                <a:spcPts val="0"/>
              </a:spcBef>
              <a:spcAft>
                <a:spcPts val="600"/>
              </a:spcAft>
              <a:buNone/>
            </a:pPr>
            <a:r>
              <a:rPr lang="vi-VN" sz="2000" b="1"/>
              <a:t>4.3. Thiết kế ca sử dụng</a:t>
            </a:r>
          </a:p>
          <a:p>
            <a:pPr marL="0" indent="0">
              <a:spcBef>
                <a:spcPts val="0"/>
              </a:spcBef>
              <a:spcAft>
                <a:spcPts val="600"/>
              </a:spcAft>
              <a:buNone/>
            </a:pPr>
            <a:endParaRPr lang="vi-VN" sz="2000" b="1"/>
          </a:p>
          <a:p>
            <a:pPr marL="0" indent="0">
              <a:spcBef>
                <a:spcPts val="0"/>
              </a:spcBef>
              <a:spcAft>
                <a:spcPts val="600"/>
              </a:spcAft>
              <a:buNone/>
            </a:pPr>
            <a:r>
              <a:rPr lang="en-US" sz="2000"/>
              <a:t>UC006. Use case Quản </a:t>
            </a:r>
            <a:r>
              <a:rPr lang="en-US" sz="2000" err="1"/>
              <a:t>lý</a:t>
            </a:r>
            <a:r>
              <a:rPr lang="en-US" sz="2000"/>
              <a:t> </a:t>
            </a:r>
            <a:r>
              <a:rPr lang="en-US" sz="2000" err="1"/>
              <a:t>mượn</a:t>
            </a:r>
            <a:r>
              <a:rPr lang="en-US" sz="2000"/>
              <a:t> </a:t>
            </a:r>
            <a:r>
              <a:rPr lang="en-US" sz="2000" err="1"/>
              <a:t>trả</a:t>
            </a:r>
          </a:p>
          <a:p>
            <a:pPr>
              <a:buNone/>
            </a:pPr>
            <a:r>
              <a:rPr lang="vi-VN" sz="2000"/>
              <a:t>Biểu đồ trình tự </a:t>
            </a:r>
            <a:endParaRPr lang="en-US" sz="2000"/>
          </a:p>
          <a:p>
            <a:pPr marL="0" indent="0">
              <a:spcBef>
                <a:spcPts val="0"/>
              </a:spcBef>
              <a:spcAft>
                <a:spcPts val="600"/>
              </a:spcAft>
              <a:buNone/>
            </a:pPr>
            <a:endParaRPr lang="en-US" sz="2000"/>
          </a:p>
        </p:txBody>
      </p:sp>
      <p:pic>
        <p:nvPicPr>
          <p:cNvPr id="12" name="image3.png">
            <a:extLst>
              <a:ext uri="{FF2B5EF4-FFF2-40B4-BE49-F238E27FC236}">
                <a16:creationId xmlns:a16="http://schemas.microsoft.com/office/drawing/2014/main" id="{2964139B-F75F-46EE-8972-7D7F71C399DD}"/>
              </a:ext>
            </a:extLst>
          </p:cNvPr>
          <p:cNvPicPr/>
          <p:nvPr/>
        </p:nvPicPr>
        <p:blipFill>
          <a:blip r:embed="rId3"/>
          <a:stretch>
            <a:fillRect/>
          </a:stretch>
        </p:blipFill>
        <p:spPr>
          <a:xfrm>
            <a:off x="589822" y="2207534"/>
            <a:ext cx="10115566" cy="3849813"/>
          </a:xfrm>
          <a:prstGeom prst="rect">
            <a:avLst/>
          </a:prstGeom>
        </p:spPr>
      </p:pic>
      <p:sp>
        <p:nvSpPr>
          <p:cNvPr id="165" name="Rectangle 16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Google Shape;141;p3"/>
          <p:cNvSpPr txBox="1">
            <a:spLocks noGrp="1"/>
          </p:cNvSpPr>
          <p:nvPr>
            <p:ph type="sldNum" idx="12"/>
          </p:nvPr>
        </p:nvSpPr>
        <p:spPr>
          <a:xfrm>
            <a:off x="8610600" y="649224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67</a:t>
            </a:fld>
            <a:endParaRPr lang="en-US"/>
          </a:p>
        </p:txBody>
      </p:sp>
    </p:spTree>
    <p:extLst>
      <p:ext uri="{BB962C8B-B14F-4D97-AF65-F5344CB8AC3E}">
        <p14:creationId xmlns:p14="http://schemas.microsoft.com/office/powerpoint/2010/main" val="437330960"/>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63" name="Rectangle 162">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Google Shape;139;p3"/>
          <p:cNvSpPr txBox="1">
            <a:spLocks noGrp="1"/>
          </p:cNvSpPr>
          <p:nvPr>
            <p:ph type="title"/>
          </p:nvPr>
        </p:nvSpPr>
        <p:spPr>
          <a:xfrm>
            <a:off x="1524000" y="1293338"/>
            <a:ext cx="9144000" cy="3274592"/>
          </a:xfrm>
          <a:prstGeom prst="rect">
            <a:avLst/>
          </a:prstGeom>
        </p:spPr>
        <p:txBody>
          <a:bodyPr spcFirstLastPara="1" vert="horz" lIns="91440" tIns="45720" rIns="91440" bIns="45720" rtlCol="0" anchor="ctr" anchorCtr="0">
            <a:normAutofit/>
          </a:bodyPr>
          <a:lstStyle/>
          <a:p>
            <a:pPr algn="ctr">
              <a:spcBef>
                <a:spcPct val="0"/>
              </a:spcBef>
              <a:buSzPct val="100000"/>
            </a:pPr>
            <a:r>
              <a:rPr lang="vi-VN" sz="7200"/>
              <a:t>Thực hiện và triển khai</a:t>
            </a:r>
            <a:endParaRPr lang="en-US" sz="7200" kern="1200">
              <a:solidFill>
                <a:schemeClr val="tx1"/>
              </a:solidFill>
              <a:latin typeface="+mj-lt"/>
              <a:ea typeface="+mj-ea"/>
              <a:cs typeface="+mj-cs"/>
            </a:endParaRPr>
          </a:p>
        </p:txBody>
      </p:sp>
      <p:cxnSp>
        <p:nvCxnSpPr>
          <p:cNvPr id="169" name="Straight Connector 168">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1" name="Google Shape;141;p3"/>
          <p:cNvSpPr txBox="1">
            <a:spLocks noGrp="1"/>
          </p:cNvSpPr>
          <p:nvPr>
            <p:ph type="sldNum" idx="12"/>
          </p:nvPr>
        </p:nvSpPr>
        <p:spPr>
          <a:xfrm>
            <a:off x="8610600" y="6492240"/>
            <a:ext cx="2743200" cy="365125"/>
          </a:xfrm>
          <a:prstGeom prst="rect">
            <a:avLst/>
          </a:prstGeom>
        </p:spPr>
        <p:txBody>
          <a:bodyPr spcFirstLastPara="1" vert="horz" lIns="91440" tIns="45720" rIns="91440" bIns="45720" rtlCol="0" anchor="ctr" anchorCtr="0">
            <a:normAutofit/>
          </a:bodyPr>
          <a:lstStyle/>
          <a:p>
            <a:pPr lvl="0" indent="0">
              <a:spcBef>
                <a:spcPts val="0"/>
              </a:spcBef>
              <a:spcAft>
                <a:spcPts val="600"/>
              </a:spcAft>
              <a:buNone/>
            </a:pPr>
            <a:fld id="{00000000-1234-1234-1234-123412341234}" type="slidenum">
              <a:rPr lang="en-US" kern="1200">
                <a:solidFill>
                  <a:schemeClr val="tx1">
                    <a:tint val="75000"/>
                  </a:schemeClr>
                </a:solidFill>
                <a:latin typeface="+mn-lt"/>
                <a:ea typeface="+mn-ea"/>
                <a:cs typeface="+mn-cs"/>
              </a:rPr>
              <a:pPr lvl="0" indent="0">
                <a:spcBef>
                  <a:spcPts val="0"/>
                </a:spcBef>
                <a:spcAft>
                  <a:spcPts val="600"/>
                </a:spcAft>
                <a:buNone/>
              </a:pPr>
              <a:t>68</a:t>
            </a:fld>
            <a:endParaRPr lang="en-US"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6164785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139"/>
                                        </p:tgtEl>
                                        <p:attrNameLst>
                                          <p:attrName>style.visibility</p:attrName>
                                        </p:attrNameLst>
                                      </p:cBhvr>
                                      <p:to>
                                        <p:strVal val="visible"/>
                                      </p:to>
                                    </p:set>
                                    <p:animEffect transition="in" filter="fade">
                                      <p:cBhvr>
                                        <p:cTn id="7" dur="7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marL="857250" indent="-857250">
              <a:lnSpc>
                <a:spcPct val="100000"/>
              </a:lnSpc>
              <a:buSzPct val="100000"/>
              <a:buFont typeface="+mj-lt"/>
              <a:buAutoNum type="romanUcPeriod" startAt="5"/>
            </a:pPr>
            <a:r>
              <a:rPr lang="vi-VN"/>
              <a:t>Thực hiện và triển khai</a:t>
            </a:r>
          </a:p>
        </p:txBody>
      </p:sp>
      <p:sp>
        <p:nvSpPr>
          <p:cNvPr id="140" name="Google Shape;140;p3"/>
          <p:cNvSpPr txBox="1">
            <a:spLocks noGrp="1"/>
          </p:cNvSpPr>
          <p:nvPr>
            <p:ph type="body" idx="1"/>
          </p:nvPr>
        </p:nvSpPr>
        <p:spPr>
          <a:xfrm>
            <a:off x="838200" y="1094509"/>
            <a:ext cx="10515600" cy="4982442"/>
          </a:xfrm>
          <a:prstGeom prst="rect">
            <a:avLst/>
          </a:prstGeom>
          <a:noFill/>
          <a:ln>
            <a:noFill/>
          </a:ln>
        </p:spPr>
        <p:txBody>
          <a:bodyPr spcFirstLastPara="1" wrap="square" lIns="91425" tIns="45700" rIns="91425" bIns="45700" anchor="t" anchorCtr="0">
            <a:normAutofit/>
          </a:bodyPr>
          <a:lstStyle/>
          <a:p>
            <a:pPr marL="0" indent="0">
              <a:spcBef>
                <a:spcPts val="0"/>
              </a:spcBef>
              <a:buNone/>
            </a:pPr>
            <a:r>
              <a:rPr lang="vi-VN" sz="3200"/>
              <a:t>5.1. Môi trường triển khai</a:t>
            </a:r>
            <a:endParaRPr lang="en-US" sz="3200"/>
          </a:p>
          <a:p>
            <a:pPr marL="0" indent="0">
              <a:spcBef>
                <a:spcPts val="0"/>
              </a:spcBef>
              <a:buNone/>
            </a:pPr>
            <a:endParaRPr lang="vi-VN" sz="3200"/>
          </a:p>
          <a:p>
            <a:pPr marL="342900" indent="-342900">
              <a:spcBef>
                <a:spcPts val="0"/>
              </a:spcBef>
              <a:buFont typeface="Calibri"/>
              <a:buChar char="-"/>
            </a:pPr>
            <a:r>
              <a:rPr lang="en-US" err="1"/>
              <a:t>Ngôn</a:t>
            </a:r>
            <a:r>
              <a:rPr lang="en-US"/>
              <a:t> </a:t>
            </a:r>
            <a:r>
              <a:rPr lang="en-US" err="1"/>
              <a:t>ngữ</a:t>
            </a:r>
            <a:r>
              <a:rPr lang="en-US"/>
              <a:t> </a:t>
            </a:r>
            <a:r>
              <a:rPr lang="en-US" err="1"/>
              <a:t>lập</a:t>
            </a:r>
            <a:r>
              <a:rPr lang="en-US"/>
              <a:t> </a:t>
            </a:r>
            <a:r>
              <a:rPr lang="en-US" err="1"/>
              <a:t>trình</a:t>
            </a:r>
            <a:r>
              <a:rPr lang="en-US"/>
              <a:t>: Java</a:t>
            </a:r>
          </a:p>
          <a:p>
            <a:pPr marL="0" indent="0">
              <a:spcBef>
                <a:spcPts val="0"/>
              </a:spcBef>
              <a:buNone/>
            </a:pPr>
            <a:endParaRPr lang="en-US"/>
          </a:p>
          <a:p>
            <a:pPr marL="342900" indent="-342900">
              <a:spcBef>
                <a:spcPts val="0"/>
              </a:spcBef>
              <a:buFont typeface="Calibri"/>
              <a:buChar char="-"/>
            </a:pPr>
            <a:r>
              <a:rPr lang="en-US"/>
              <a:t>Lý do </a:t>
            </a:r>
            <a:r>
              <a:rPr lang="en-US" err="1"/>
              <a:t>lựa</a:t>
            </a:r>
            <a:r>
              <a:rPr lang="en-US"/>
              <a:t> </a:t>
            </a:r>
            <a:r>
              <a:rPr lang="en-US" err="1"/>
              <a:t>chọn</a:t>
            </a:r>
            <a:r>
              <a:rPr lang="en-US"/>
              <a:t>:</a:t>
            </a:r>
          </a:p>
          <a:p>
            <a:pPr marL="0" indent="0">
              <a:spcBef>
                <a:spcPts val="0"/>
              </a:spcBef>
              <a:buNone/>
            </a:pPr>
            <a:endParaRPr lang="en-US"/>
          </a:p>
          <a:p>
            <a:pPr marL="800100" lvl="1" indent="-342900">
              <a:spcBef>
                <a:spcPts val="0"/>
              </a:spcBef>
            </a:pPr>
            <a:r>
              <a:rPr lang="en-US" sz="2000" err="1"/>
              <a:t>Độ</a:t>
            </a:r>
            <a:r>
              <a:rPr lang="en-US" sz="2000"/>
              <a:t> </a:t>
            </a:r>
            <a:r>
              <a:rPr lang="en-US" sz="2000" err="1"/>
              <a:t>phổ</a:t>
            </a:r>
            <a:r>
              <a:rPr lang="en-US" sz="2000"/>
              <a:t> </a:t>
            </a:r>
            <a:r>
              <a:rPr lang="en-US" sz="2000" err="1"/>
              <a:t>biến</a:t>
            </a:r>
          </a:p>
          <a:p>
            <a:pPr marL="800100" lvl="1" indent="-342900">
              <a:spcBef>
                <a:spcPts val="0"/>
              </a:spcBef>
            </a:pPr>
            <a:r>
              <a:rPr lang="vi-VN" sz="2000"/>
              <a:t>Độ tin cậy và bảo mật</a:t>
            </a:r>
            <a:endParaRPr lang="en-US" sz="2000"/>
          </a:p>
          <a:p>
            <a:pPr marL="800100" lvl="1" indent="-342900">
              <a:spcBef>
                <a:spcPts val="0"/>
              </a:spcBef>
            </a:pPr>
            <a:r>
              <a:rPr lang="vi-VN" sz="2000"/>
              <a:t>Đa nền tảng</a:t>
            </a:r>
          </a:p>
          <a:p>
            <a:pPr marL="800100" lvl="1" indent="-342900">
              <a:spcBef>
                <a:spcPts val="0"/>
              </a:spcBef>
            </a:pPr>
            <a:r>
              <a:rPr lang="vi-VN" sz="2000"/>
              <a:t>Hỗ trợ rộng rãi cho phát triển ứng dụng </a:t>
            </a:r>
            <a:r>
              <a:rPr lang="vi-VN" sz="2000" err="1"/>
              <a:t>web</a:t>
            </a:r>
            <a:endParaRPr lang="vi-VN" sz="2000"/>
          </a:p>
          <a:p>
            <a:pPr marL="342900" indent="-342900">
              <a:spcBef>
                <a:spcPts val="0"/>
              </a:spcBef>
            </a:pPr>
            <a:endParaRPr lang="vi-VN" sz="2000"/>
          </a:p>
          <a:p>
            <a:pPr marL="342900" indent="-342900">
              <a:spcBef>
                <a:spcPts val="0"/>
              </a:spcBef>
            </a:pPr>
            <a:endParaRPr lang="vi-VN" sz="2000"/>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69</a:t>
            </a:fld>
            <a:endParaRPr/>
          </a:p>
        </p:txBody>
      </p:sp>
    </p:spTree>
    <p:extLst>
      <p:ext uri="{BB962C8B-B14F-4D97-AF65-F5344CB8AC3E}">
        <p14:creationId xmlns:p14="http://schemas.microsoft.com/office/powerpoint/2010/main" val="314876113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49" name="Rectangle 14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 name="Rectangle 15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Google Shape;139;p3"/>
          <p:cNvSpPr txBox="1">
            <a:spLocks noGrp="1"/>
          </p:cNvSpPr>
          <p:nvPr>
            <p:ph type="title"/>
          </p:nvPr>
        </p:nvSpPr>
        <p:spPr>
          <a:xfrm>
            <a:off x="1043631" y="809898"/>
            <a:ext cx="9942716" cy="1554480"/>
          </a:xfrm>
          <a:prstGeom prst="rect">
            <a:avLst/>
          </a:prstGeom>
        </p:spPr>
        <p:txBody>
          <a:bodyPr spcFirstLastPara="1" lIns="91425" tIns="45700" rIns="91425" bIns="45700" anchor="ctr" anchorCtr="0">
            <a:normAutofit/>
          </a:bodyPr>
          <a:lstStyle/>
          <a:p>
            <a:pPr>
              <a:buSzPct val="100000"/>
            </a:pPr>
            <a:r>
              <a:rPr lang="en-US" sz="4000"/>
              <a:t>1.1. </a:t>
            </a:r>
            <a:r>
              <a:rPr lang="en-US" sz="4000" err="1"/>
              <a:t>Giới</a:t>
            </a:r>
            <a:r>
              <a:rPr lang="en-US" sz="4000"/>
              <a:t> </a:t>
            </a:r>
            <a:r>
              <a:rPr lang="en-US" sz="4000" err="1"/>
              <a:t>thiệu</a:t>
            </a:r>
            <a:r>
              <a:rPr lang="en-US" sz="4000"/>
              <a:t> </a:t>
            </a:r>
            <a:r>
              <a:rPr lang="en-US" sz="4000" err="1"/>
              <a:t>về</a:t>
            </a:r>
            <a:r>
              <a:rPr lang="en-US" sz="4000"/>
              <a:t> </a:t>
            </a:r>
            <a:r>
              <a:rPr lang="en-US" sz="4000" err="1"/>
              <a:t>ngữ</a:t>
            </a:r>
            <a:r>
              <a:rPr lang="en-US" sz="4000"/>
              <a:t> </a:t>
            </a:r>
            <a:r>
              <a:rPr lang="en-US" sz="4000" err="1"/>
              <a:t>cảnh</a:t>
            </a:r>
            <a:r>
              <a:rPr lang="en-US" sz="4000"/>
              <a:t>, </a:t>
            </a:r>
            <a:r>
              <a:rPr lang="en-US" sz="4000" err="1"/>
              <a:t>hiện</a:t>
            </a:r>
            <a:r>
              <a:rPr lang="en-US" sz="4000"/>
              <a:t> </a:t>
            </a:r>
            <a:r>
              <a:rPr lang="en-US" sz="4000" err="1"/>
              <a:t>trạng</a:t>
            </a:r>
            <a:r>
              <a:rPr lang="en-US" sz="4000"/>
              <a:t> </a:t>
            </a:r>
            <a:r>
              <a:rPr lang="en-US" sz="4000" err="1"/>
              <a:t>và</a:t>
            </a:r>
            <a:r>
              <a:rPr lang="en-US" sz="4000"/>
              <a:t> </a:t>
            </a:r>
            <a:r>
              <a:rPr lang="en-US" sz="4000" err="1"/>
              <a:t>nhu</a:t>
            </a:r>
            <a:r>
              <a:rPr lang="en-US" sz="4000"/>
              <a:t> </a:t>
            </a:r>
            <a:r>
              <a:rPr lang="en-US" sz="4000" err="1"/>
              <a:t>cầu</a:t>
            </a:r>
            <a:r>
              <a:rPr lang="en-US" sz="4000"/>
              <a:t> </a:t>
            </a:r>
            <a:r>
              <a:rPr lang="en-US" sz="4000" err="1"/>
              <a:t>cho</a:t>
            </a:r>
            <a:r>
              <a:rPr lang="en-US" sz="4000"/>
              <a:t> </a:t>
            </a:r>
            <a:r>
              <a:rPr lang="en-US" sz="4000" err="1"/>
              <a:t>việc</a:t>
            </a:r>
            <a:r>
              <a:rPr lang="en-US" sz="4000"/>
              <a:t> </a:t>
            </a:r>
            <a:r>
              <a:rPr lang="en-US" sz="4000" err="1"/>
              <a:t>xây</a:t>
            </a:r>
            <a:r>
              <a:rPr lang="en-US" sz="4000"/>
              <a:t> </a:t>
            </a:r>
            <a:r>
              <a:rPr lang="en-US" sz="4000" err="1"/>
              <a:t>dựng</a:t>
            </a:r>
            <a:r>
              <a:rPr lang="en-US" sz="4000"/>
              <a:t> </a:t>
            </a:r>
            <a:r>
              <a:rPr lang="en-US" sz="4000" err="1"/>
              <a:t>hệ</a:t>
            </a:r>
            <a:r>
              <a:rPr lang="en-US" sz="4000"/>
              <a:t> </a:t>
            </a:r>
            <a:r>
              <a:rPr lang="en-US" sz="4000" err="1"/>
              <a:t>thống</a:t>
            </a:r>
            <a:endParaRPr lang="en-US" sz="4000"/>
          </a:p>
        </p:txBody>
      </p:sp>
      <p:sp>
        <p:nvSpPr>
          <p:cNvPr id="4" name="Text Placeholder 3">
            <a:extLst>
              <a:ext uri="{FF2B5EF4-FFF2-40B4-BE49-F238E27FC236}">
                <a16:creationId xmlns:a16="http://schemas.microsoft.com/office/drawing/2014/main" id="{DBD320D9-C8A4-B648-E27E-3B278392C223}"/>
              </a:ext>
            </a:extLst>
          </p:cNvPr>
          <p:cNvSpPr>
            <a:spLocks noGrp="1"/>
          </p:cNvSpPr>
          <p:nvPr>
            <p:ph type="body" idx="1"/>
          </p:nvPr>
        </p:nvSpPr>
        <p:spPr>
          <a:xfrm>
            <a:off x="1045028" y="2704014"/>
            <a:ext cx="9941319" cy="3438166"/>
          </a:xfrm>
        </p:spPr>
        <p:txBody>
          <a:bodyPr anchor="ctr">
            <a:normAutofit fontScale="92500" lnSpcReduction="10000"/>
          </a:bodyPr>
          <a:lstStyle/>
          <a:p>
            <a:pPr marL="76200" indent="0">
              <a:buNone/>
            </a:pPr>
            <a:r>
              <a:rPr lang="en-US" b="1" err="1"/>
              <a:t>Nhu</a:t>
            </a:r>
            <a:r>
              <a:rPr lang="en-US" b="1"/>
              <a:t> </a:t>
            </a:r>
            <a:r>
              <a:rPr lang="en-US" b="1" err="1"/>
              <a:t>cầu</a:t>
            </a:r>
            <a:endParaRPr lang="en-US" b="1"/>
          </a:p>
          <a:p>
            <a:r>
              <a:rPr lang="vi-VN"/>
              <a:t>Thống kê: Hệ thống cần cung cấp chức năng thống kê số lượng sách còn trong kho, số lượng sách đã được mượn, v.v., để giúp quản lý thư viện có cái nhìn tổng quan về hoạt động của mình.</a:t>
            </a:r>
          </a:p>
          <a:p>
            <a:r>
              <a:rPr lang="vi-VN"/>
              <a:t>Tăng cường trải nghiệm người dùng: Hệ thống cần cung cấp giao diện người dùng thân thiện và dễ sử dụng, cho phép người dùng dễ dàng tra cứu thông tin sách, độc giả và quá trình mượn trả.</a:t>
            </a:r>
          </a:p>
          <a:p>
            <a:r>
              <a:rPr lang="vi-VN"/>
              <a:t>Bảo mật và quyền riêng tư: Hệ thống cần đảm bảo bảo mật thông tin cá nhân của độc giả và áp dụng các biện pháp bảo mật để ngăn chặn truy cập trái phép vào dữ liệu.</a:t>
            </a:r>
          </a:p>
          <a:p>
            <a:pPr marL="76200" indent="0">
              <a:buNone/>
            </a:pPr>
            <a:endParaRPr lang="vi-VN"/>
          </a:p>
        </p:txBody>
      </p:sp>
      <p:cxnSp>
        <p:nvCxnSpPr>
          <p:cNvPr id="155" name="Straight Connector 15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1" name="Google Shape;141;p3"/>
          <p:cNvSpPr txBox="1">
            <a:spLocks noGrp="1"/>
          </p:cNvSpPr>
          <p:nvPr>
            <p:ph type="sldNum" idx="12"/>
          </p:nvPr>
        </p:nvSpPr>
        <p:spPr>
          <a:xfrm>
            <a:off x="8610600" y="649224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7</a:t>
            </a:fld>
            <a:endParaRPr lang="en-US"/>
          </a:p>
        </p:txBody>
      </p:sp>
    </p:spTree>
    <p:extLst>
      <p:ext uri="{BB962C8B-B14F-4D97-AF65-F5344CB8AC3E}">
        <p14:creationId xmlns:p14="http://schemas.microsoft.com/office/powerpoint/2010/main" val="2514733885"/>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marL="857250" indent="-857250">
              <a:lnSpc>
                <a:spcPct val="100000"/>
              </a:lnSpc>
              <a:buSzPct val="100000"/>
              <a:buFont typeface="+mj-lt"/>
              <a:buAutoNum type="romanUcPeriod" startAt="5"/>
            </a:pPr>
            <a:r>
              <a:rPr lang="vi-VN"/>
              <a:t>Thực hiện và triển khai</a:t>
            </a:r>
          </a:p>
        </p:txBody>
      </p:sp>
      <p:sp>
        <p:nvSpPr>
          <p:cNvPr id="140" name="Google Shape;140;p3"/>
          <p:cNvSpPr txBox="1">
            <a:spLocks noGrp="1"/>
          </p:cNvSpPr>
          <p:nvPr>
            <p:ph type="body" idx="1"/>
          </p:nvPr>
        </p:nvSpPr>
        <p:spPr>
          <a:xfrm>
            <a:off x="838200" y="1094509"/>
            <a:ext cx="10515600" cy="4982442"/>
          </a:xfrm>
          <a:prstGeom prst="rect">
            <a:avLst/>
          </a:prstGeom>
          <a:noFill/>
          <a:ln>
            <a:noFill/>
          </a:ln>
        </p:spPr>
        <p:txBody>
          <a:bodyPr spcFirstLastPara="1" wrap="square" lIns="91425" tIns="45700" rIns="91425" bIns="45700" anchor="t" anchorCtr="0">
            <a:normAutofit/>
          </a:bodyPr>
          <a:lstStyle/>
          <a:p>
            <a:pPr marL="0" indent="0">
              <a:spcBef>
                <a:spcPts val="0"/>
              </a:spcBef>
              <a:buNone/>
            </a:pPr>
            <a:r>
              <a:rPr lang="vi-VN" sz="3200"/>
              <a:t>5.1. Môi trường triển khai</a:t>
            </a:r>
            <a:endParaRPr lang="en-US"/>
          </a:p>
          <a:p>
            <a:pPr marL="0" indent="0">
              <a:spcBef>
                <a:spcPts val="0"/>
              </a:spcBef>
              <a:buNone/>
            </a:pPr>
            <a:endParaRPr lang="vi-VN" sz="3200"/>
          </a:p>
          <a:p>
            <a:pPr marL="342900" indent="-342900">
              <a:spcBef>
                <a:spcPts val="0"/>
              </a:spcBef>
              <a:buFont typeface="Calibri"/>
              <a:buChar char="-"/>
            </a:pPr>
            <a:r>
              <a:rPr lang="vi-VN"/>
              <a:t>Cơ sở dữ liệu</a:t>
            </a:r>
            <a:endParaRPr lang="en-US"/>
          </a:p>
          <a:p>
            <a:pPr marL="800100" lvl="1">
              <a:spcBef>
                <a:spcPts val="0"/>
              </a:spcBef>
            </a:pPr>
            <a:r>
              <a:rPr lang="vi-VN" sz="2000" err="1"/>
              <a:t>MySQL</a:t>
            </a:r>
            <a:endParaRPr lang="en-US" sz="2000" err="1"/>
          </a:p>
          <a:p>
            <a:pPr marL="0" indent="0">
              <a:spcBef>
                <a:spcPts val="0"/>
              </a:spcBef>
              <a:buNone/>
            </a:pPr>
            <a:endParaRPr lang="en-US" sz="2000"/>
          </a:p>
          <a:p>
            <a:pPr marL="342900" indent="-342900">
              <a:spcBef>
                <a:spcPts val="0"/>
              </a:spcBef>
              <a:buFont typeface="Calibri"/>
              <a:buChar char="-"/>
            </a:pPr>
            <a:r>
              <a:rPr lang="vi-VN"/>
              <a:t>Môi trường phát triển tích hợp (IDE)</a:t>
            </a:r>
            <a:endParaRPr lang="en-US"/>
          </a:p>
          <a:p>
            <a:pPr marL="800100" lvl="1">
              <a:spcBef>
                <a:spcPts val="0"/>
              </a:spcBef>
            </a:pPr>
            <a:r>
              <a:rPr lang="vi-VN" sz="2000" err="1"/>
              <a:t>IntelliJ</a:t>
            </a:r>
            <a:r>
              <a:rPr lang="vi-VN" sz="2000"/>
              <a:t> IDEA IDE</a:t>
            </a:r>
          </a:p>
          <a:p>
            <a:pPr marL="342900" indent="-342900">
              <a:spcBef>
                <a:spcPts val="0"/>
              </a:spcBef>
            </a:pPr>
            <a:endParaRPr lang="vi-VN" sz="2000"/>
          </a:p>
          <a:p>
            <a:pPr marL="342900" indent="-342900">
              <a:spcBef>
                <a:spcPts val="0"/>
              </a:spcBef>
              <a:buFont typeface="Calibri"/>
              <a:buChar char="-"/>
            </a:pPr>
            <a:r>
              <a:rPr lang="vi-VN"/>
              <a:t>Môi trường hoạt động</a:t>
            </a:r>
            <a:endParaRPr lang="en-US"/>
          </a:p>
          <a:p>
            <a:pPr marL="342900" indent="-342900">
              <a:spcBef>
                <a:spcPts val="0"/>
              </a:spcBef>
            </a:pPr>
            <a:r>
              <a:rPr lang="vi-VN" sz="2000" err="1"/>
              <a:t>Apache</a:t>
            </a:r>
            <a:r>
              <a:rPr lang="vi-VN" sz="2000"/>
              <a:t> </a:t>
            </a:r>
            <a:r>
              <a:rPr lang="vi-VN" sz="2000" err="1"/>
              <a:t>Tomcat</a:t>
            </a:r>
            <a:endParaRPr lang="en-US" sz="2000"/>
          </a:p>
          <a:p>
            <a:pPr marL="800100" lvl="1">
              <a:spcBef>
                <a:spcPts val="0"/>
              </a:spcBef>
            </a:pPr>
            <a:r>
              <a:rPr lang="vi-VN" sz="2000"/>
              <a:t>Hệ điều hành Windows</a:t>
            </a:r>
            <a:endParaRPr lang="en-US" sz="2000"/>
          </a:p>
          <a:p>
            <a:pPr marL="0" indent="0">
              <a:spcBef>
                <a:spcPts val="0"/>
              </a:spcBef>
              <a:buNone/>
            </a:pPr>
            <a:endParaRPr lang="vi-VN" sz="3200"/>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70</a:t>
            </a:fld>
            <a:endParaRPr/>
          </a:p>
        </p:txBody>
      </p:sp>
    </p:spTree>
    <p:extLst>
      <p:ext uri="{BB962C8B-B14F-4D97-AF65-F5344CB8AC3E}">
        <p14:creationId xmlns:p14="http://schemas.microsoft.com/office/powerpoint/2010/main" val="387968190"/>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marL="857250" indent="-857250">
              <a:lnSpc>
                <a:spcPct val="100000"/>
              </a:lnSpc>
              <a:buSzPct val="100000"/>
              <a:buFont typeface="+mj-lt"/>
              <a:buAutoNum type="romanUcPeriod" startAt="5"/>
            </a:pPr>
            <a:r>
              <a:rPr lang="vi-VN"/>
              <a:t>Thực hiện và triển khai</a:t>
            </a:r>
          </a:p>
        </p:txBody>
      </p:sp>
      <p:sp>
        <p:nvSpPr>
          <p:cNvPr id="140" name="Google Shape;140;p3"/>
          <p:cNvSpPr txBox="1">
            <a:spLocks noGrp="1"/>
          </p:cNvSpPr>
          <p:nvPr>
            <p:ph type="body" idx="1"/>
          </p:nvPr>
        </p:nvSpPr>
        <p:spPr>
          <a:xfrm>
            <a:off x="838200" y="1094509"/>
            <a:ext cx="10515600" cy="4982442"/>
          </a:xfrm>
          <a:prstGeom prst="rect">
            <a:avLst/>
          </a:prstGeom>
          <a:noFill/>
          <a:ln>
            <a:noFill/>
          </a:ln>
        </p:spPr>
        <p:txBody>
          <a:bodyPr spcFirstLastPara="1" wrap="square" lIns="91425" tIns="45700" rIns="91425" bIns="45700" anchor="t" anchorCtr="0">
            <a:normAutofit/>
          </a:bodyPr>
          <a:lstStyle/>
          <a:p>
            <a:pPr marL="0" indent="0">
              <a:spcBef>
                <a:spcPts val="0"/>
              </a:spcBef>
              <a:buNone/>
            </a:pPr>
            <a:r>
              <a:rPr lang="vi-VN" sz="3200"/>
              <a:t>5.1. Môi trường triển khai</a:t>
            </a:r>
            <a:endParaRPr lang="en-US"/>
          </a:p>
          <a:p>
            <a:pPr marL="0" indent="0">
              <a:spcBef>
                <a:spcPts val="0"/>
              </a:spcBef>
              <a:buNone/>
            </a:pPr>
            <a:endParaRPr lang="vi-VN" sz="3200"/>
          </a:p>
          <a:p>
            <a:pPr marL="342900" indent="-342900">
              <a:spcBef>
                <a:spcPts val="0"/>
              </a:spcBef>
              <a:buFont typeface="Calibri"/>
              <a:buChar char="-"/>
            </a:pPr>
            <a:r>
              <a:rPr lang="vi-VN" err="1"/>
              <a:t>Framework</a:t>
            </a:r>
            <a:r>
              <a:rPr lang="vi-VN"/>
              <a:t> và công nghệ</a:t>
            </a:r>
            <a:endParaRPr lang="en-US"/>
          </a:p>
          <a:p>
            <a:pPr marL="0" indent="0">
              <a:spcBef>
                <a:spcPts val="0"/>
              </a:spcBef>
              <a:buNone/>
            </a:pPr>
            <a:endParaRPr lang="en-US"/>
          </a:p>
          <a:p>
            <a:pPr marL="342900" indent="-342900">
              <a:spcBef>
                <a:spcPts val="0"/>
              </a:spcBef>
            </a:pPr>
            <a:r>
              <a:rPr lang="vi-VN" sz="2000" err="1"/>
              <a:t>Spring</a:t>
            </a:r>
            <a:r>
              <a:rPr lang="vi-VN" sz="2000"/>
              <a:t> </a:t>
            </a:r>
            <a:r>
              <a:rPr lang="vi-VN" sz="2000" err="1"/>
              <a:t>Boot</a:t>
            </a:r>
            <a:endParaRPr lang="vi-VN" sz="2000"/>
          </a:p>
          <a:p>
            <a:pPr marL="342900" indent="-342900">
              <a:spcBef>
                <a:spcPts val="0"/>
              </a:spcBef>
            </a:pPr>
            <a:r>
              <a:rPr lang="vi-VN" sz="2000" err="1"/>
              <a:t>Spring</a:t>
            </a:r>
            <a:r>
              <a:rPr lang="vi-VN" sz="2000"/>
              <a:t> </a:t>
            </a:r>
            <a:r>
              <a:rPr lang="vi-VN" sz="2000" err="1"/>
              <a:t>Framework</a:t>
            </a:r>
            <a:endParaRPr lang="en-US" sz="2000"/>
          </a:p>
          <a:p>
            <a:pPr marL="342900" indent="-342900">
              <a:spcBef>
                <a:spcPts val="0"/>
              </a:spcBef>
            </a:pPr>
            <a:r>
              <a:rPr lang="vi-VN" sz="2000" err="1"/>
              <a:t>Spring</a:t>
            </a:r>
            <a:r>
              <a:rPr lang="vi-VN" sz="2000"/>
              <a:t> </a:t>
            </a:r>
            <a:r>
              <a:rPr lang="vi-VN" sz="2000" err="1"/>
              <a:t>Data</a:t>
            </a:r>
            <a:r>
              <a:rPr lang="vi-VN" sz="2000"/>
              <a:t> JPA</a:t>
            </a:r>
          </a:p>
          <a:p>
            <a:pPr marL="342900" indent="-342900">
              <a:spcBef>
                <a:spcPts val="0"/>
              </a:spcBef>
            </a:pPr>
            <a:r>
              <a:rPr lang="vi-VN" sz="2000" err="1"/>
              <a:t>Thymeleaf</a:t>
            </a:r>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71</a:t>
            </a:fld>
            <a:endParaRPr/>
          </a:p>
        </p:txBody>
      </p:sp>
    </p:spTree>
    <p:extLst>
      <p:ext uri="{BB962C8B-B14F-4D97-AF65-F5344CB8AC3E}">
        <p14:creationId xmlns:p14="http://schemas.microsoft.com/office/powerpoint/2010/main" val="4148235119"/>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marL="857250" indent="-857250">
              <a:lnSpc>
                <a:spcPct val="100000"/>
              </a:lnSpc>
              <a:buSzPct val="100000"/>
              <a:buFont typeface="+mj-lt"/>
              <a:buAutoNum type="romanUcPeriod" startAt="5"/>
            </a:pPr>
            <a:r>
              <a:rPr lang="vi-VN"/>
              <a:t>Thực hiện và triển khai</a:t>
            </a:r>
          </a:p>
        </p:txBody>
      </p:sp>
      <p:sp>
        <p:nvSpPr>
          <p:cNvPr id="140" name="Google Shape;140;p3"/>
          <p:cNvSpPr txBox="1">
            <a:spLocks noGrp="1"/>
          </p:cNvSpPr>
          <p:nvPr>
            <p:ph type="body" idx="1"/>
          </p:nvPr>
        </p:nvSpPr>
        <p:spPr>
          <a:xfrm>
            <a:off x="838200" y="1094509"/>
            <a:ext cx="10515600" cy="4982442"/>
          </a:xfrm>
          <a:prstGeom prst="rect">
            <a:avLst/>
          </a:prstGeom>
          <a:noFill/>
          <a:ln>
            <a:noFill/>
          </a:ln>
        </p:spPr>
        <p:txBody>
          <a:bodyPr spcFirstLastPara="1" wrap="square" lIns="91425" tIns="45700" rIns="91425" bIns="45700" anchor="t" anchorCtr="0">
            <a:normAutofit/>
          </a:bodyPr>
          <a:lstStyle/>
          <a:p>
            <a:pPr marL="0" indent="0">
              <a:spcBef>
                <a:spcPts val="0"/>
              </a:spcBef>
              <a:buNone/>
            </a:pPr>
            <a:endParaRPr lang="en-US" sz="3200"/>
          </a:p>
          <a:p>
            <a:pPr marL="342900" indent="-342900">
              <a:spcBef>
                <a:spcPts val="0"/>
              </a:spcBef>
              <a:buFont typeface="Calibri"/>
              <a:buChar char="-"/>
            </a:pPr>
            <a:r>
              <a:rPr lang="vi-VN"/>
              <a:t>Giao diện người dùng</a:t>
            </a:r>
            <a:endParaRPr lang="en-US"/>
          </a:p>
          <a:p>
            <a:pPr marL="800100" lvl="1">
              <a:spcBef>
                <a:spcPts val="0"/>
              </a:spcBef>
            </a:pPr>
            <a:r>
              <a:rPr lang="vi-VN" sz="2000"/>
              <a:t>HTML, CSS và </a:t>
            </a:r>
            <a:r>
              <a:rPr lang="vi-VN" sz="2000" err="1"/>
              <a:t>Javascript</a:t>
            </a:r>
            <a:r>
              <a:rPr lang="vi-VN" sz="2000"/>
              <a:t>, với sự hỗ trợ của </a:t>
            </a:r>
            <a:r>
              <a:rPr lang="vi-VN" sz="2000" err="1"/>
              <a:t>Bootstrap</a:t>
            </a:r>
            <a:r>
              <a:rPr lang="vi-VN" sz="2000"/>
              <a:t> - một framework CSS phổ biến giúp tạo giao diện responsive và tiết kiệm thời gian thiết kế.</a:t>
            </a:r>
            <a:endParaRPr lang="en-US" sz="2000"/>
          </a:p>
          <a:p>
            <a:pPr marL="800100" lvl="1">
              <a:spcBef>
                <a:spcPts val="0"/>
              </a:spcBef>
            </a:pPr>
            <a:r>
              <a:rPr lang="vi-VN" sz="2000"/>
              <a:t>Thymeleaf</a:t>
            </a:r>
          </a:p>
          <a:p>
            <a:pPr marL="342900" indent="-342900">
              <a:spcBef>
                <a:spcPts val="0"/>
              </a:spcBef>
            </a:pPr>
            <a:endParaRPr lang="en-US" sz="2000"/>
          </a:p>
          <a:p>
            <a:pPr marL="342900" indent="-342900">
              <a:spcBef>
                <a:spcPts val="0"/>
              </a:spcBef>
              <a:buFont typeface="Calibri"/>
              <a:buChar char="-"/>
            </a:pPr>
            <a:r>
              <a:rPr lang="vi-VN"/>
              <a:t>Công cụ quản lý dự án và phiên bản</a:t>
            </a:r>
            <a:endParaRPr lang="en-US"/>
          </a:p>
          <a:p>
            <a:pPr marL="800100" lvl="1">
              <a:spcBef>
                <a:spcPts val="0"/>
              </a:spcBef>
            </a:pPr>
            <a:r>
              <a:rPr lang="vi-VN" sz="2000" err="1"/>
              <a:t>Git</a:t>
            </a:r>
            <a:endParaRPr lang="vi-VN" err="1"/>
          </a:p>
          <a:p>
            <a:pPr marL="800100" lvl="1">
              <a:spcBef>
                <a:spcPts val="0"/>
              </a:spcBef>
            </a:pPr>
            <a:r>
              <a:rPr lang="vi-VN" sz="2000" err="1"/>
              <a:t>Apache</a:t>
            </a:r>
            <a:r>
              <a:rPr lang="vi-VN" sz="2000"/>
              <a:t> </a:t>
            </a:r>
            <a:r>
              <a:rPr lang="vi-VN" sz="2000" err="1"/>
              <a:t>Maven</a:t>
            </a:r>
          </a:p>
          <a:p>
            <a:pPr marL="0" indent="0">
              <a:spcBef>
                <a:spcPts val="0"/>
              </a:spcBef>
              <a:buNone/>
            </a:pPr>
            <a:endParaRPr lang="vi-VN" sz="3200"/>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72</a:t>
            </a:fld>
            <a:endParaRPr/>
          </a:p>
        </p:txBody>
      </p:sp>
    </p:spTree>
    <p:extLst>
      <p:ext uri="{BB962C8B-B14F-4D97-AF65-F5344CB8AC3E}">
        <p14:creationId xmlns:p14="http://schemas.microsoft.com/office/powerpoint/2010/main" val="1000198848"/>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63" name="Rectangle 162">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Google Shape;139;p3"/>
          <p:cNvSpPr txBox="1">
            <a:spLocks noGrp="1"/>
          </p:cNvSpPr>
          <p:nvPr>
            <p:ph type="title"/>
          </p:nvPr>
        </p:nvSpPr>
        <p:spPr>
          <a:xfrm>
            <a:off x="1524000" y="1293338"/>
            <a:ext cx="9144000" cy="3274592"/>
          </a:xfrm>
          <a:prstGeom prst="rect">
            <a:avLst/>
          </a:prstGeom>
        </p:spPr>
        <p:txBody>
          <a:bodyPr spcFirstLastPara="1" vert="horz" lIns="91440" tIns="45720" rIns="91440" bIns="45720" rtlCol="0" anchor="ctr" anchorCtr="0">
            <a:normAutofit/>
          </a:bodyPr>
          <a:lstStyle/>
          <a:p>
            <a:pPr algn="ctr">
              <a:spcBef>
                <a:spcPct val="0"/>
              </a:spcBef>
              <a:buSzPct val="100000"/>
            </a:pPr>
            <a:r>
              <a:rPr lang="en-US" sz="7200" kern="1200">
                <a:solidFill>
                  <a:schemeClr val="tx1"/>
                </a:solidFill>
                <a:latin typeface="+mj-lt"/>
                <a:ea typeface="+mj-ea"/>
                <a:cs typeface="+mj-cs"/>
              </a:rPr>
              <a:t>Thử nghiệm và đánh giá</a:t>
            </a:r>
          </a:p>
        </p:txBody>
      </p:sp>
      <p:cxnSp>
        <p:nvCxnSpPr>
          <p:cNvPr id="169" name="Straight Connector 168">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1" name="Google Shape;141;p3"/>
          <p:cNvSpPr txBox="1">
            <a:spLocks noGrp="1"/>
          </p:cNvSpPr>
          <p:nvPr>
            <p:ph type="sldNum" idx="12"/>
          </p:nvPr>
        </p:nvSpPr>
        <p:spPr>
          <a:xfrm>
            <a:off x="8610600" y="6492240"/>
            <a:ext cx="2743200" cy="365125"/>
          </a:xfrm>
          <a:prstGeom prst="rect">
            <a:avLst/>
          </a:prstGeom>
        </p:spPr>
        <p:txBody>
          <a:bodyPr spcFirstLastPara="1" vert="horz" lIns="91440" tIns="45720" rIns="91440" bIns="45720" rtlCol="0" anchor="ctr" anchorCtr="0">
            <a:normAutofit/>
          </a:bodyPr>
          <a:lstStyle/>
          <a:p>
            <a:pPr lvl="0" indent="0">
              <a:spcBef>
                <a:spcPts val="0"/>
              </a:spcBef>
              <a:spcAft>
                <a:spcPts val="600"/>
              </a:spcAft>
              <a:buNone/>
            </a:pPr>
            <a:fld id="{00000000-1234-1234-1234-123412341234}" type="slidenum">
              <a:rPr lang="en-US" kern="1200">
                <a:solidFill>
                  <a:schemeClr val="tx1">
                    <a:tint val="75000"/>
                  </a:schemeClr>
                </a:solidFill>
                <a:latin typeface="+mn-lt"/>
                <a:ea typeface="+mn-ea"/>
                <a:cs typeface="+mn-cs"/>
              </a:rPr>
              <a:pPr lvl="0" indent="0">
                <a:spcBef>
                  <a:spcPts val="0"/>
                </a:spcBef>
                <a:spcAft>
                  <a:spcPts val="600"/>
                </a:spcAft>
                <a:buNone/>
              </a:pPr>
              <a:t>73</a:t>
            </a:fld>
            <a:endParaRPr lang="en-US"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7212680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139"/>
                                        </p:tgtEl>
                                        <p:attrNameLst>
                                          <p:attrName>style.visibility</p:attrName>
                                        </p:attrNameLst>
                                      </p:cBhvr>
                                      <p:to>
                                        <p:strVal val="visible"/>
                                      </p:to>
                                    </p:set>
                                    <p:animEffect transition="in" filter="fade">
                                      <p:cBhvr>
                                        <p:cTn id="7" dur="7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marL="857250" indent="-857250">
              <a:lnSpc>
                <a:spcPct val="100000"/>
              </a:lnSpc>
              <a:buSzPct val="100000"/>
              <a:buFont typeface="+mj-lt"/>
              <a:buAutoNum type="romanUcPeriod" startAt="6"/>
            </a:pPr>
            <a:r>
              <a:rPr lang="vi-VN"/>
              <a:t>Thử nghiệm và đánh giá</a:t>
            </a:r>
          </a:p>
        </p:txBody>
      </p:sp>
      <p:sp>
        <p:nvSpPr>
          <p:cNvPr id="140" name="Google Shape;140;p3"/>
          <p:cNvSpPr txBox="1">
            <a:spLocks noGrp="1"/>
          </p:cNvSpPr>
          <p:nvPr>
            <p:ph type="body" idx="1"/>
          </p:nvPr>
        </p:nvSpPr>
        <p:spPr>
          <a:xfrm>
            <a:off x="838200" y="1094509"/>
            <a:ext cx="10515600" cy="4982442"/>
          </a:xfrm>
          <a:prstGeom prst="rect">
            <a:avLst/>
          </a:prstGeom>
          <a:noFill/>
          <a:ln>
            <a:noFill/>
          </a:ln>
        </p:spPr>
        <p:txBody>
          <a:bodyPr spcFirstLastPara="1" wrap="square" lIns="91425" tIns="45700" rIns="91425" bIns="45700" anchor="t" anchorCtr="0">
            <a:normAutofit/>
          </a:bodyPr>
          <a:lstStyle/>
          <a:p>
            <a:pPr marL="0" indent="0">
              <a:spcBef>
                <a:spcPts val="0"/>
              </a:spcBef>
              <a:buNone/>
            </a:pPr>
            <a:r>
              <a:rPr lang="vi-VN" sz="3200"/>
              <a:t>6.1. Các kịch bản thử nghiệm</a:t>
            </a:r>
            <a:endParaRPr lang="en-US" sz="3200"/>
          </a:p>
          <a:p>
            <a:pPr marL="0" indent="0">
              <a:spcBef>
                <a:spcPts val="0"/>
              </a:spcBef>
              <a:buNone/>
            </a:pPr>
            <a:endParaRPr lang="en-US" sz="3200"/>
          </a:p>
          <a:p>
            <a:pPr marL="514350" indent="-514350">
              <a:spcBef>
                <a:spcPts val="0"/>
              </a:spcBef>
              <a:buFont typeface="+mj-lt"/>
              <a:buAutoNum type="alphaLcPeriod"/>
            </a:pPr>
            <a:r>
              <a:rPr lang="en-US" sz="2800" err="1"/>
              <a:t>Kịch</a:t>
            </a:r>
            <a:r>
              <a:rPr lang="en-US" sz="2800"/>
              <a:t> </a:t>
            </a:r>
            <a:r>
              <a:rPr lang="en-US" sz="2800" err="1"/>
              <a:t>bản</a:t>
            </a:r>
            <a:r>
              <a:rPr lang="en-US" sz="2800"/>
              <a:t> </a:t>
            </a:r>
            <a:r>
              <a:rPr lang="en-US" sz="2800" err="1"/>
              <a:t>Đăng</a:t>
            </a:r>
            <a:r>
              <a:rPr lang="en-US" sz="2800"/>
              <a:t> </a:t>
            </a:r>
            <a:r>
              <a:rPr lang="en-US" sz="2800" err="1"/>
              <a:t>nhập</a:t>
            </a:r>
            <a:endParaRPr lang="en-US" sz="2800"/>
          </a:p>
          <a:p>
            <a:pPr marL="0" indent="0">
              <a:spcBef>
                <a:spcPts val="0"/>
              </a:spcBef>
              <a:buNone/>
            </a:pPr>
            <a:endParaRPr lang="en-US" sz="2800" b="1"/>
          </a:p>
          <a:p>
            <a:pPr marL="342900" indent="-342900">
              <a:spcBef>
                <a:spcPts val="0"/>
              </a:spcBef>
              <a:buFont typeface="Wingdings" panose="05000000000000000000" pitchFamily="2" charset="2"/>
              <a:buChar char="§"/>
            </a:pPr>
            <a:r>
              <a:rPr lang="vi-VN"/>
              <a:t>Mô tả: Thử nghiệm chức năng đăng nhập vào hệ thống sử dụng tài khoản người dùng hợp lệ.</a:t>
            </a:r>
            <a:endParaRPr lang="en-US"/>
          </a:p>
          <a:p>
            <a:pPr marL="0" indent="0">
              <a:spcBef>
                <a:spcPts val="0"/>
              </a:spcBef>
              <a:buNone/>
            </a:pPr>
            <a:endParaRPr lang="vi-VN"/>
          </a:p>
          <a:p>
            <a:pPr marL="342900" indent="-342900">
              <a:spcBef>
                <a:spcPts val="0"/>
              </a:spcBef>
              <a:buFont typeface="Wingdings" panose="05000000000000000000" pitchFamily="2" charset="2"/>
              <a:buChar char="§"/>
            </a:pPr>
            <a:r>
              <a:rPr lang="vi-VN"/>
              <a:t>Các bước thực hiện:</a:t>
            </a:r>
            <a:endParaRPr lang="en-US"/>
          </a:p>
          <a:p>
            <a:pPr marL="0" indent="0">
              <a:spcBef>
                <a:spcPts val="0"/>
              </a:spcBef>
              <a:buNone/>
            </a:pPr>
            <a:endParaRPr lang="vi-VN"/>
          </a:p>
          <a:p>
            <a:pPr marL="800100" lvl="1" indent="-342900">
              <a:spcBef>
                <a:spcPts val="0"/>
              </a:spcBef>
            </a:pPr>
            <a:r>
              <a:rPr lang="vi-VN"/>
              <a:t>Nhập thông tin đăng nhập (tên người dùng và mật khẩu).</a:t>
            </a:r>
          </a:p>
          <a:p>
            <a:pPr marL="800100" lvl="1" indent="-342900">
              <a:spcBef>
                <a:spcPts val="0"/>
              </a:spcBef>
            </a:pPr>
            <a:r>
              <a:rPr lang="vi-VN"/>
              <a:t>Kiểm tra xem người dùng có được chuyển hướng vào trang chính sau khi đăng nhập thành công hay không.</a:t>
            </a:r>
          </a:p>
          <a:p>
            <a:pPr marL="0" indent="0">
              <a:spcBef>
                <a:spcPts val="0"/>
              </a:spcBef>
              <a:buNone/>
            </a:pPr>
            <a:endParaRPr lang="en-US" sz="2800" b="1"/>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dirty="0"/>
              <a:t>74</a:t>
            </a:fld>
            <a:endParaRPr lang="en-US"/>
          </a:p>
        </p:txBody>
      </p:sp>
    </p:spTree>
    <p:extLst>
      <p:ext uri="{BB962C8B-B14F-4D97-AF65-F5344CB8AC3E}">
        <p14:creationId xmlns:p14="http://schemas.microsoft.com/office/powerpoint/2010/main" val="67404783"/>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marL="857250" indent="-857250">
              <a:lnSpc>
                <a:spcPct val="100000"/>
              </a:lnSpc>
              <a:buSzPct val="100000"/>
              <a:buFont typeface="+mj-lt"/>
              <a:buAutoNum type="romanUcPeriod" startAt="6"/>
            </a:pPr>
            <a:r>
              <a:rPr lang="vi-VN"/>
              <a:t>Thử nghiệm và đánh giá</a:t>
            </a:r>
          </a:p>
        </p:txBody>
      </p:sp>
      <p:sp>
        <p:nvSpPr>
          <p:cNvPr id="140" name="Google Shape;140;p3"/>
          <p:cNvSpPr txBox="1">
            <a:spLocks noGrp="1"/>
          </p:cNvSpPr>
          <p:nvPr>
            <p:ph type="body" idx="1"/>
          </p:nvPr>
        </p:nvSpPr>
        <p:spPr>
          <a:xfrm>
            <a:off x="838200" y="1094509"/>
            <a:ext cx="10515600" cy="4982442"/>
          </a:xfrm>
          <a:prstGeom prst="rect">
            <a:avLst/>
          </a:prstGeom>
          <a:noFill/>
          <a:ln>
            <a:noFill/>
          </a:ln>
        </p:spPr>
        <p:txBody>
          <a:bodyPr spcFirstLastPara="1" wrap="square" lIns="91425" tIns="45700" rIns="91425" bIns="45700" anchor="t" anchorCtr="0">
            <a:normAutofit fontScale="92500" lnSpcReduction="10000"/>
          </a:bodyPr>
          <a:lstStyle/>
          <a:p>
            <a:pPr marL="0" indent="0">
              <a:spcBef>
                <a:spcPts val="0"/>
              </a:spcBef>
              <a:buNone/>
            </a:pPr>
            <a:r>
              <a:rPr lang="vi-VN" sz="3200"/>
              <a:t>6.1. Các kịch bản thử nghiệm</a:t>
            </a:r>
            <a:endParaRPr lang="en-US" sz="3200"/>
          </a:p>
          <a:p>
            <a:pPr marL="0" indent="0">
              <a:spcBef>
                <a:spcPts val="0"/>
              </a:spcBef>
              <a:buNone/>
            </a:pPr>
            <a:endParaRPr lang="en-US" sz="3200"/>
          </a:p>
          <a:p>
            <a:pPr marL="514350" indent="-514350">
              <a:spcBef>
                <a:spcPts val="0"/>
              </a:spcBef>
              <a:buAutoNum type="alphaLcPeriod" startAt="2"/>
            </a:pPr>
            <a:r>
              <a:rPr lang="en-US" sz="2800" err="1"/>
              <a:t>Kịch</a:t>
            </a:r>
            <a:r>
              <a:rPr lang="en-US" sz="2800"/>
              <a:t> </a:t>
            </a:r>
            <a:r>
              <a:rPr lang="en-US" sz="2800" err="1"/>
              <a:t>bản</a:t>
            </a:r>
            <a:r>
              <a:rPr lang="en-US" sz="2800"/>
              <a:t> </a:t>
            </a:r>
            <a:r>
              <a:rPr lang="en-US" sz="2800" err="1"/>
              <a:t>Tìm</a:t>
            </a:r>
            <a:r>
              <a:rPr lang="en-US" sz="2800"/>
              <a:t> </a:t>
            </a:r>
            <a:r>
              <a:rPr lang="en-US" sz="2800" err="1"/>
              <a:t>kiếm</a:t>
            </a:r>
            <a:r>
              <a:rPr lang="en-US" sz="2800"/>
              <a:t> </a:t>
            </a:r>
            <a:r>
              <a:rPr lang="en-US" sz="2800" err="1"/>
              <a:t>sách</a:t>
            </a:r>
            <a:r>
              <a:rPr lang="vi-VN"/>
              <a:t>	</a:t>
            </a:r>
            <a:endParaRPr lang="en-US"/>
          </a:p>
          <a:p>
            <a:pPr marL="514350" indent="-514350">
              <a:spcBef>
                <a:spcPts val="0"/>
              </a:spcBef>
              <a:buFont typeface="Wingdings" panose="05000000000000000000" pitchFamily="2" charset="2"/>
              <a:buChar char="§"/>
            </a:pPr>
            <a:endParaRPr lang="en-US"/>
          </a:p>
          <a:p>
            <a:pPr marL="342900" indent="-342900">
              <a:spcBef>
                <a:spcPts val="0"/>
              </a:spcBef>
              <a:buFont typeface="Wingdings" panose="05000000000000000000" pitchFamily="2" charset="2"/>
              <a:buChar char="§"/>
            </a:pPr>
            <a:r>
              <a:rPr lang="vi-VN"/>
              <a:t>Mô tả: Thử nghiệm chức năng tìm kiếm sách trong cơ sở dữ liệu thư viện.</a:t>
            </a:r>
            <a:endParaRPr lang="en-US"/>
          </a:p>
          <a:p>
            <a:pPr marL="0" indent="0">
              <a:spcBef>
                <a:spcPts val="0"/>
              </a:spcBef>
              <a:buNone/>
            </a:pPr>
            <a:endParaRPr lang="en-US"/>
          </a:p>
          <a:p>
            <a:pPr marL="342900" indent="-342900">
              <a:spcBef>
                <a:spcPts val="0"/>
              </a:spcBef>
              <a:buFont typeface="Wingdings" panose="05000000000000000000" pitchFamily="2" charset="2"/>
              <a:buChar char="§"/>
            </a:pPr>
            <a:r>
              <a:rPr lang="vi-VN"/>
              <a:t>Các bước thực hiện:</a:t>
            </a:r>
          </a:p>
          <a:p>
            <a:pPr marL="0" indent="0">
              <a:spcBef>
                <a:spcPts val="0"/>
              </a:spcBef>
              <a:buNone/>
            </a:pPr>
            <a:endParaRPr lang="vi-VN"/>
          </a:p>
          <a:p>
            <a:pPr marL="800100" lvl="1" indent="-342900">
              <a:spcBef>
                <a:spcPts val="0"/>
              </a:spcBef>
            </a:pPr>
            <a:r>
              <a:rPr lang="vi-VN"/>
              <a:t>Đăng nhập với tài khoản Thủ thư/Độc giả</a:t>
            </a:r>
          </a:p>
          <a:p>
            <a:pPr marL="800100" lvl="1" indent="-342900">
              <a:spcBef>
                <a:spcPts val="0"/>
              </a:spcBef>
            </a:pPr>
            <a:r>
              <a:rPr lang="vi-VN"/>
              <a:t>Nhập từ khóa vào ô Từ khóa rồi nhấn Tìm nhanh</a:t>
            </a:r>
          </a:p>
          <a:p>
            <a:pPr marL="800100" lvl="1" indent="-342900">
              <a:spcBef>
                <a:spcPts val="0"/>
              </a:spcBef>
            </a:pPr>
            <a:r>
              <a:rPr lang="vi-VN"/>
              <a:t>Kiểm tra xem kết quả tìm kiếm trả về sách phù hợp theo tiêu chí đã nhập hay không.</a:t>
            </a:r>
          </a:p>
          <a:p>
            <a:pPr marL="800100" lvl="1" indent="-342900">
              <a:spcBef>
                <a:spcPts val="0"/>
              </a:spcBef>
            </a:pPr>
            <a:r>
              <a:rPr lang="vi-VN"/>
              <a:t>Chọn tìm kiếm nâng cao</a:t>
            </a:r>
          </a:p>
          <a:p>
            <a:pPr marL="800100" lvl="1" indent="-342900">
              <a:spcBef>
                <a:spcPts val="0"/>
              </a:spcBef>
            </a:pPr>
            <a:r>
              <a:rPr lang="vi-VN"/>
              <a:t>Nhập thông tin tìm kiếm (tên sách, tác giả, thể loại, v.v.).</a:t>
            </a:r>
          </a:p>
          <a:p>
            <a:pPr marL="800100" lvl="1" indent="-342900">
              <a:spcBef>
                <a:spcPts val="0"/>
              </a:spcBef>
            </a:pPr>
            <a:r>
              <a:rPr lang="vi-VN"/>
              <a:t>Kiểm tra xem kết quả tìm kiếm trả về sách phù hợp theo tiêu chí đã nhập hay không.</a:t>
            </a:r>
          </a:p>
          <a:p>
            <a:pPr marL="0" indent="0">
              <a:spcBef>
                <a:spcPts val="0"/>
              </a:spcBef>
              <a:buNone/>
            </a:pPr>
            <a:endParaRPr lang="en-US" sz="2800" b="1"/>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dirty="0"/>
              <a:t>75</a:t>
            </a:fld>
            <a:endParaRPr lang="en-US"/>
          </a:p>
        </p:txBody>
      </p:sp>
    </p:spTree>
    <p:extLst>
      <p:ext uri="{BB962C8B-B14F-4D97-AF65-F5344CB8AC3E}">
        <p14:creationId xmlns:p14="http://schemas.microsoft.com/office/powerpoint/2010/main" val="622486898"/>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marL="857250" indent="-857250">
              <a:lnSpc>
                <a:spcPct val="100000"/>
              </a:lnSpc>
              <a:buSzPct val="100000"/>
              <a:buFont typeface="+mj-lt"/>
              <a:buAutoNum type="romanUcPeriod" startAt="6"/>
            </a:pPr>
            <a:r>
              <a:rPr lang="vi-VN"/>
              <a:t>Thử nghiệm và đánh giá</a:t>
            </a:r>
          </a:p>
        </p:txBody>
      </p:sp>
      <p:sp>
        <p:nvSpPr>
          <p:cNvPr id="140" name="Google Shape;140;p3"/>
          <p:cNvSpPr txBox="1">
            <a:spLocks noGrp="1"/>
          </p:cNvSpPr>
          <p:nvPr>
            <p:ph type="body" idx="1"/>
          </p:nvPr>
        </p:nvSpPr>
        <p:spPr>
          <a:xfrm>
            <a:off x="838200" y="1094509"/>
            <a:ext cx="10515600" cy="4982442"/>
          </a:xfrm>
          <a:prstGeom prst="rect">
            <a:avLst/>
          </a:prstGeom>
          <a:noFill/>
          <a:ln>
            <a:noFill/>
          </a:ln>
        </p:spPr>
        <p:txBody>
          <a:bodyPr spcFirstLastPara="1" wrap="square" lIns="91425" tIns="45700" rIns="91425" bIns="45700" anchor="t" anchorCtr="0">
            <a:normAutofit/>
          </a:bodyPr>
          <a:lstStyle/>
          <a:p>
            <a:pPr marL="0" indent="0">
              <a:spcBef>
                <a:spcPts val="0"/>
              </a:spcBef>
              <a:buNone/>
            </a:pPr>
            <a:r>
              <a:rPr lang="vi-VN" sz="3200"/>
              <a:t>6.1. Các kịch bản thử nghiệm</a:t>
            </a:r>
            <a:endParaRPr lang="en-US" sz="3200"/>
          </a:p>
          <a:p>
            <a:pPr marL="0" indent="0">
              <a:spcBef>
                <a:spcPts val="0"/>
              </a:spcBef>
              <a:buNone/>
            </a:pPr>
            <a:endParaRPr lang="en-US" sz="3200"/>
          </a:p>
          <a:p>
            <a:pPr marL="514350" indent="-514350">
              <a:spcBef>
                <a:spcPts val="0"/>
              </a:spcBef>
              <a:buFont typeface="+mj-lt"/>
              <a:buAutoNum type="alphaLcPeriod" startAt="3"/>
            </a:pPr>
            <a:r>
              <a:rPr lang="en-US" sz="2800" err="1"/>
              <a:t>Kịch</a:t>
            </a:r>
            <a:r>
              <a:rPr lang="en-US" sz="2800"/>
              <a:t> </a:t>
            </a:r>
            <a:r>
              <a:rPr lang="en-US" sz="2800" err="1"/>
              <a:t>bản</a:t>
            </a:r>
            <a:r>
              <a:rPr lang="en-US" sz="2800"/>
              <a:t> </a:t>
            </a:r>
            <a:r>
              <a:rPr lang="en-US" sz="2800" err="1"/>
              <a:t>thống</a:t>
            </a:r>
            <a:r>
              <a:rPr lang="en-US" sz="2800"/>
              <a:t> </a:t>
            </a:r>
            <a:r>
              <a:rPr lang="en-US" sz="2800" err="1"/>
              <a:t>kê</a:t>
            </a:r>
            <a:r>
              <a:rPr lang="vi-VN"/>
              <a:t>	</a:t>
            </a:r>
            <a:endParaRPr lang="en-US"/>
          </a:p>
          <a:p>
            <a:pPr marL="514350" indent="-514350">
              <a:spcBef>
                <a:spcPts val="0"/>
              </a:spcBef>
              <a:buFont typeface="Wingdings" panose="05000000000000000000" pitchFamily="2" charset="2"/>
              <a:buChar char="§"/>
            </a:pPr>
            <a:endParaRPr lang="en-US"/>
          </a:p>
          <a:p>
            <a:pPr marL="342900" indent="-342900">
              <a:spcBef>
                <a:spcPts val="0"/>
              </a:spcBef>
              <a:buFont typeface="Wingdings" panose="05000000000000000000" pitchFamily="2" charset="2"/>
              <a:buChar char="§"/>
            </a:pPr>
            <a:r>
              <a:rPr lang="vi-VN"/>
              <a:t>Mô tả: Thử nghiệm chức năng thống kê về số lượng và danh sách sách trong thư viện.</a:t>
            </a:r>
          </a:p>
          <a:p>
            <a:pPr marL="342900" indent="-342900">
              <a:spcBef>
                <a:spcPts val="0"/>
              </a:spcBef>
              <a:buFont typeface="Wingdings" panose="05000000000000000000" pitchFamily="2" charset="2"/>
              <a:buChar char="§"/>
            </a:pPr>
            <a:r>
              <a:rPr lang="vi-VN"/>
              <a:t>Các bước thực hiện:</a:t>
            </a:r>
          </a:p>
          <a:p>
            <a:pPr marL="0" indent="0">
              <a:spcBef>
                <a:spcPts val="0"/>
              </a:spcBef>
              <a:buNone/>
            </a:pPr>
            <a:endParaRPr lang="vi-VN"/>
          </a:p>
          <a:p>
            <a:pPr marL="800100" lvl="1" indent="-342900">
              <a:spcBef>
                <a:spcPts val="0"/>
              </a:spcBef>
            </a:pPr>
            <a:r>
              <a:rPr lang="vi-VN"/>
              <a:t>Đăng nhập với tài khoản Thủ thư</a:t>
            </a:r>
          </a:p>
          <a:p>
            <a:pPr marL="800100" lvl="1" indent="-342900">
              <a:spcBef>
                <a:spcPts val="0"/>
              </a:spcBef>
            </a:pPr>
            <a:r>
              <a:rPr lang="vi-VN"/>
              <a:t>Chọn Thống kê</a:t>
            </a:r>
          </a:p>
          <a:p>
            <a:pPr marL="800100" lvl="1" indent="-342900">
              <a:spcBef>
                <a:spcPts val="0"/>
              </a:spcBef>
            </a:pPr>
            <a:r>
              <a:rPr lang="vi-VN"/>
              <a:t>Chọn loại thống kê mong muốn (số lượng sách được mượn, số lượng sách còn, trong thư viện, số lượng sách quá hạn).</a:t>
            </a:r>
          </a:p>
          <a:p>
            <a:pPr marL="800100" lvl="1" indent="-342900">
              <a:spcBef>
                <a:spcPts val="0"/>
              </a:spcBef>
            </a:pPr>
            <a:r>
              <a:rPr lang="vi-VN"/>
              <a:t>Kiểm tra xem dữ liệu thống kê hoặc báo cáo được hiển thị chính xác và đáng tin cậy hay không.</a:t>
            </a:r>
          </a:p>
          <a:p>
            <a:pPr marL="0" indent="0">
              <a:spcBef>
                <a:spcPts val="0"/>
              </a:spcBef>
              <a:buNone/>
            </a:pPr>
            <a:endParaRPr lang="en-US" sz="2800" b="1"/>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dirty="0"/>
              <a:t>76</a:t>
            </a:fld>
            <a:endParaRPr lang="en-US"/>
          </a:p>
        </p:txBody>
      </p:sp>
    </p:spTree>
    <p:extLst>
      <p:ext uri="{BB962C8B-B14F-4D97-AF65-F5344CB8AC3E}">
        <p14:creationId xmlns:p14="http://schemas.microsoft.com/office/powerpoint/2010/main" val="139226816"/>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marL="857250" indent="-857250">
              <a:lnSpc>
                <a:spcPct val="100000"/>
              </a:lnSpc>
              <a:buSzPct val="100000"/>
              <a:buFont typeface="+mj-lt"/>
              <a:buAutoNum type="romanUcPeriod" startAt="6"/>
            </a:pPr>
            <a:r>
              <a:rPr lang="vi-VN"/>
              <a:t>Thử nghiệm và đánh giá</a:t>
            </a:r>
          </a:p>
        </p:txBody>
      </p:sp>
      <p:sp>
        <p:nvSpPr>
          <p:cNvPr id="140" name="Google Shape;140;p3"/>
          <p:cNvSpPr txBox="1">
            <a:spLocks noGrp="1"/>
          </p:cNvSpPr>
          <p:nvPr>
            <p:ph type="body" idx="1"/>
          </p:nvPr>
        </p:nvSpPr>
        <p:spPr>
          <a:xfrm>
            <a:off x="838200" y="1094509"/>
            <a:ext cx="10515600" cy="4982442"/>
          </a:xfrm>
          <a:prstGeom prst="rect">
            <a:avLst/>
          </a:prstGeom>
          <a:noFill/>
          <a:ln>
            <a:noFill/>
          </a:ln>
        </p:spPr>
        <p:txBody>
          <a:bodyPr spcFirstLastPara="1" wrap="square" lIns="91425" tIns="45700" rIns="91425" bIns="45700" anchor="t" anchorCtr="0">
            <a:normAutofit lnSpcReduction="10000"/>
          </a:bodyPr>
          <a:lstStyle/>
          <a:p>
            <a:pPr marL="0" indent="0">
              <a:spcBef>
                <a:spcPts val="0"/>
              </a:spcBef>
              <a:buNone/>
            </a:pPr>
            <a:r>
              <a:rPr lang="vi-VN" sz="3200"/>
              <a:t>6.1. Các kịch bản thử nghiệm</a:t>
            </a:r>
            <a:endParaRPr lang="en-US" sz="3200"/>
          </a:p>
          <a:p>
            <a:pPr marL="0" indent="0">
              <a:spcBef>
                <a:spcPts val="0"/>
              </a:spcBef>
              <a:buNone/>
            </a:pPr>
            <a:endParaRPr lang="en-US" sz="3200"/>
          </a:p>
          <a:p>
            <a:pPr marL="0" indent="0">
              <a:spcBef>
                <a:spcPts val="0"/>
              </a:spcBef>
              <a:buNone/>
            </a:pPr>
            <a:r>
              <a:rPr lang="vi-VN" sz="2800"/>
              <a:t>d.</a:t>
            </a:r>
            <a:r>
              <a:rPr lang="en-US" sz="2800"/>
              <a:t>   </a:t>
            </a:r>
            <a:r>
              <a:rPr lang="vi-VN" sz="2800"/>
              <a:t>Kịch bản mượn/ trả sách</a:t>
            </a:r>
            <a:r>
              <a:rPr lang="vi-VN"/>
              <a:t>	</a:t>
            </a:r>
            <a:endParaRPr lang="en-US"/>
          </a:p>
          <a:p>
            <a:pPr marL="514350" indent="-514350">
              <a:spcBef>
                <a:spcPts val="0"/>
              </a:spcBef>
              <a:buFont typeface="Wingdings" panose="05000000000000000000" pitchFamily="2" charset="2"/>
              <a:buChar char="§"/>
            </a:pPr>
            <a:endParaRPr lang="en-US"/>
          </a:p>
          <a:p>
            <a:pPr marL="342900" indent="-342900">
              <a:spcBef>
                <a:spcPts val="0"/>
              </a:spcBef>
              <a:buFont typeface="Wingdings" panose="05000000000000000000" pitchFamily="2" charset="2"/>
              <a:buChar char="§"/>
            </a:pPr>
            <a:r>
              <a:rPr lang="vi-VN"/>
              <a:t>Mô tả: Thử nghiệm chức năng thêm thẻ mượn vào cơ sở dữ liệu từ giao diện màn hình.</a:t>
            </a:r>
          </a:p>
          <a:p>
            <a:pPr marL="342900" indent="-342900">
              <a:spcBef>
                <a:spcPts val="0"/>
              </a:spcBef>
              <a:buFont typeface="Wingdings" panose="05000000000000000000" pitchFamily="2" charset="2"/>
              <a:buChar char="§"/>
            </a:pPr>
            <a:r>
              <a:rPr lang="vi-VN"/>
              <a:t>Các bước thực hiện:</a:t>
            </a:r>
          </a:p>
          <a:p>
            <a:pPr marL="0" indent="0">
              <a:spcBef>
                <a:spcPts val="0"/>
              </a:spcBef>
              <a:buNone/>
            </a:pPr>
            <a:endParaRPr lang="vi-VN"/>
          </a:p>
          <a:p>
            <a:pPr marL="800100" lvl="1" indent="-342900">
              <a:spcBef>
                <a:spcPts val="0"/>
              </a:spcBef>
            </a:pPr>
            <a:r>
              <a:rPr lang="vi-VN"/>
              <a:t>Đăng nhập với tài khoản Thủ thư</a:t>
            </a:r>
          </a:p>
          <a:p>
            <a:pPr marL="800100" lvl="1" indent="-342900">
              <a:spcBef>
                <a:spcPts val="0"/>
              </a:spcBef>
            </a:pPr>
            <a:r>
              <a:rPr lang="vi-VN"/>
              <a:t>Chọn chức năng Quản lý mượn trả</a:t>
            </a:r>
          </a:p>
          <a:p>
            <a:pPr marL="800100" lvl="1" indent="-342900">
              <a:spcBef>
                <a:spcPts val="0"/>
              </a:spcBef>
            </a:pPr>
            <a:r>
              <a:rPr lang="vi-VN"/>
              <a:t>Chọn vào ô Thêm thẻ mượn rồi nhập các thông tin cần thiết như (mã độc giả, mã sách , ngày mượn, hạn trả,...)</a:t>
            </a:r>
          </a:p>
          <a:p>
            <a:pPr marL="800100" lvl="1" indent="-342900">
              <a:spcBef>
                <a:spcPts val="0"/>
              </a:spcBef>
            </a:pPr>
            <a:r>
              <a:rPr lang="vi-VN"/>
              <a:t>Kiểm tra xem màn hình có hiện ra thông báo thêm thành công hay không, và thông tin phiếu mượn đó đã được lưu vào database hay chưa. </a:t>
            </a:r>
          </a:p>
          <a:p>
            <a:pPr marL="0" indent="0">
              <a:spcBef>
                <a:spcPts val="0"/>
              </a:spcBef>
              <a:buNone/>
            </a:pPr>
            <a:endParaRPr lang="en-US" sz="2800" b="1"/>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dirty="0"/>
              <a:t>77</a:t>
            </a:fld>
            <a:endParaRPr lang="en-US"/>
          </a:p>
        </p:txBody>
      </p:sp>
    </p:spTree>
    <p:extLst>
      <p:ext uri="{BB962C8B-B14F-4D97-AF65-F5344CB8AC3E}">
        <p14:creationId xmlns:p14="http://schemas.microsoft.com/office/powerpoint/2010/main" val="2480056848"/>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marL="857250" indent="-857250">
              <a:lnSpc>
                <a:spcPct val="100000"/>
              </a:lnSpc>
              <a:buSzPct val="100000"/>
              <a:buFont typeface="+mj-lt"/>
              <a:buAutoNum type="romanUcPeriod" startAt="6"/>
            </a:pPr>
            <a:r>
              <a:rPr lang="vi-VN"/>
              <a:t>Thử nghiệm và đánh giá</a:t>
            </a:r>
          </a:p>
        </p:txBody>
      </p:sp>
      <p:sp>
        <p:nvSpPr>
          <p:cNvPr id="140" name="Google Shape;140;p3"/>
          <p:cNvSpPr txBox="1">
            <a:spLocks noGrp="1"/>
          </p:cNvSpPr>
          <p:nvPr>
            <p:ph type="body" idx="1"/>
          </p:nvPr>
        </p:nvSpPr>
        <p:spPr>
          <a:xfrm>
            <a:off x="838200" y="1094509"/>
            <a:ext cx="10515600" cy="4982442"/>
          </a:xfrm>
          <a:prstGeom prst="rect">
            <a:avLst/>
          </a:prstGeom>
          <a:noFill/>
          <a:ln>
            <a:noFill/>
          </a:ln>
        </p:spPr>
        <p:txBody>
          <a:bodyPr spcFirstLastPara="1" wrap="square" lIns="91425" tIns="45700" rIns="91425" bIns="45700" anchor="t" anchorCtr="0">
            <a:normAutofit/>
          </a:bodyPr>
          <a:lstStyle/>
          <a:p>
            <a:pPr marL="0" indent="0">
              <a:spcBef>
                <a:spcPts val="0"/>
              </a:spcBef>
              <a:buNone/>
            </a:pPr>
            <a:r>
              <a:rPr lang="vi-VN" sz="3200"/>
              <a:t>6.1. Các kịch bản thử nghiệm</a:t>
            </a:r>
            <a:endParaRPr lang="en-US" sz="3200"/>
          </a:p>
          <a:p>
            <a:pPr marL="0" indent="0">
              <a:spcBef>
                <a:spcPts val="0"/>
              </a:spcBef>
              <a:buNone/>
            </a:pPr>
            <a:endParaRPr lang="en-US" sz="3200"/>
          </a:p>
          <a:p>
            <a:pPr marL="0" indent="0">
              <a:spcBef>
                <a:spcPts val="0"/>
              </a:spcBef>
              <a:buNone/>
            </a:pPr>
            <a:r>
              <a:rPr lang="vi-VN" sz="2800"/>
              <a:t>e</a:t>
            </a:r>
            <a:r>
              <a:rPr lang="en-US" sz="2800"/>
              <a:t>.   </a:t>
            </a:r>
            <a:r>
              <a:rPr lang="vi-VN" sz="2800"/>
              <a:t>Kịch bản tìm kiếm tài khoản độc giả</a:t>
            </a:r>
            <a:r>
              <a:rPr lang="vi-VN"/>
              <a:t>	</a:t>
            </a:r>
            <a:endParaRPr lang="en-US"/>
          </a:p>
          <a:p>
            <a:pPr marL="514350" indent="-514350">
              <a:spcBef>
                <a:spcPts val="0"/>
              </a:spcBef>
              <a:buFont typeface="Wingdings" panose="05000000000000000000" pitchFamily="2" charset="2"/>
              <a:buChar char="§"/>
            </a:pPr>
            <a:endParaRPr lang="en-US"/>
          </a:p>
          <a:p>
            <a:pPr marL="342900" indent="-342900">
              <a:spcBef>
                <a:spcPts val="0"/>
              </a:spcBef>
              <a:buFont typeface="Wingdings" panose="05000000000000000000" pitchFamily="2" charset="2"/>
              <a:buChar char="§"/>
            </a:pPr>
            <a:r>
              <a:rPr lang="vi-VN"/>
              <a:t>Mô tả: Thử nghiệm chức năng Tìm kiếm tài khoản độc giả trong cơ sở dữ liệu của thư viện</a:t>
            </a:r>
          </a:p>
          <a:p>
            <a:pPr marL="342900" indent="-342900">
              <a:spcBef>
                <a:spcPts val="0"/>
              </a:spcBef>
              <a:buFont typeface="Wingdings" panose="05000000000000000000" pitchFamily="2" charset="2"/>
              <a:buChar char="§"/>
            </a:pPr>
            <a:r>
              <a:rPr lang="vi-VN"/>
              <a:t>Các bước thực hiện:</a:t>
            </a:r>
          </a:p>
          <a:p>
            <a:pPr marL="0" indent="0">
              <a:spcBef>
                <a:spcPts val="0"/>
              </a:spcBef>
              <a:buNone/>
            </a:pPr>
            <a:endParaRPr lang="vi-VN"/>
          </a:p>
          <a:p>
            <a:pPr marL="800100" lvl="1" indent="-342900">
              <a:spcBef>
                <a:spcPts val="0"/>
              </a:spcBef>
            </a:pPr>
            <a:r>
              <a:rPr lang="vi-VN"/>
              <a:t>Đăng nhập với tài khoản Thủ thư</a:t>
            </a:r>
          </a:p>
          <a:p>
            <a:pPr marL="800100" lvl="1" indent="-342900">
              <a:spcBef>
                <a:spcPts val="0"/>
              </a:spcBef>
            </a:pPr>
            <a:r>
              <a:rPr lang="vi-VN"/>
              <a:t>Chọn chức năng Quản lý độc giả</a:t>
            </a:r>
          </a:p>
          <a:p>
            <a:pPr marL="800100" lvl="1" indent="-342900">
              <a:spcBef>
                <a:spcPts val="0"/>
              </a:spcBef>
            </a:pPr>
            <a:r>
              <a:rPr lang="vi-VN"/>
              <a:t>Chọn vào ô Tìm kiếm tài khoản rồi nhập các thông tin cần thiết</a:t>
            </a:r>
          </a:p>
          <a:p>
            <a:pPr marL="800100" lvl="1" indent="-342900">
              <a:spcBef>
                <a:spcPts val="0"/>
              </a:spcBef>
            </a:pPr>
            <a:r>
              <a:rPr lang="vi-VN"/>
              <a:t>Kiểm tra xem kết quả tìm kiếm tài khoản độc giả đưa ra màn hình có đúng với dữ liệu đã nhập ở phía database hay không.</a:t>
            </a:r>
          </a:p>
          <a:p>
            <a:pPr marL="0" indent="0">
              <a:spcBef>
                <a:spcPts val="0"/>
              </a:spcBef>
              <a:buNone/>
            </a:pPr>
            <a:endParaRPr lang="en-US" sz="2800" b="1"/>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dirty="0"/>
              <a:t>78</a:t>
            </a:fld>
            <a:endParaRPr lang="en-US"/>
          </a:p>
        </p:txBody>
      </p:sp>
    </p:spTree>
    <p:extLst>
      <p:ext uri="{BB962C8B-B14F-4D97-AF65-F5344CB8AC3E}">
        <p14:creationId xmlns:p14="http://schemas.microsoft.com/office/powerpoint/2010/main" val="3295426808"/>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marL="857250" indent="-857250">
              <a:lnSpc>
                <a:spcPct val="100000"/>
              </a:lnSpc>
              <a:buSzPct val="100000"/>
              <a:buFont typeface="+mj-lt"/>
              <a:buAutoNum type="romanUcPeriod" startAt="6"/>
            </a:pPr>
            <a:r>
              <a:rPr lang="vi-VN"/>
              <a:t>Thử nghiệm và đánh giá</a:t>
            </a:r>
          </a:p>
        </p:txBody>
      </p:sp>
      <p:sp>
        <p:nvSpPr>
          <p:cNvPr id="140" name="Google Shape;140;p3"/>
          <p:cNvSpPr txBox="1">
            <a:spLocks noGrp="1"/>
          </p:cNvSpPr>
          <p:nvPr>
            <p:ph type="body" idx="1"/>
          </p:nvPr>
        </p:nvSpPr>
        <p:spPr>
          <a:xfrm>
            <a:off x="838200" y="1094509"/>
            <a:ext cx="10515600" cy="4982442"/>
          </a:xfrm>
          <a:prstGeom prst="rect">
            <a:avLst/>
          </a:prstGeom>
          <a:noFill/>
          <a:ln>
            <a:noFill/>
          </a:ln>
        </p:spPr>
        <p:txBody>
          <a:bodyPr spcFirstLastPara="1" wrap="square" lIns="91425" tIns="45700" rIns="91425" bIns="45700" anchor="t" anchorCtr="0">
            <a:normAutofit lnSpcReduction="10000"/>
          </a:bodyPr>
          <a:lstStyle/>
          <a:p>
            <a:pPr marL="0" indent="0">
              <a:spcBef>
                <a:spcPts val="0"/>
              </a:spcBef>
              <a:buNone/>
            </a:pPr>
            <a:r>
              <a:rPr lang="vi-VN" sz="3200"/>
              <a:t>6.1. Các kịch bản thử nghiệm</a:t>
            </a:r>
            <a:endParaRPr lang="en-US" sz="3200"/>
          </a:p>
          <a:p>
            <a:pPr marL="0" indent="0">
              <a:spcBef>
                <a:spcPts val="0"/>
              </a:spcBef>
              <a:buNone/>
            </a:pPr>
            <a:endParaRPr lang="en-US" sz="3200"/>
          </a:p>
          <a:p>
            <a:pPr marL="0" indent="0">
              <a:spcBef>
                <a:spcPts val="0"/>
              </a:spcBef>
              <a:buNone/>
            </a:pPr>
            <a:r>
              <a:rPr lang="vi-VN" sz="2800"/>
              <a:t>f.</a:t>
            </a:r>
            <a:r>
              <a:rPr lang="en-US" sz="2800"/>
              <a:t>   </a:t>
            </a:r>
            <a:r>
              <a:rPr lang="vi-VN" sz="2800"/>
              <a:t>Kịch bản Quản lý kho sách</a:t>
            </a:r>
            <a:endParaRPr lang="en-US"/>
          </a:p>
          <a:p>
            <a:pPr marL="0" indent="0">
              <a:spcBef>
                <a:spcPts val="0"/>
              </a:spcBef>
              <a:buNone/>
            </a:pPr>
            <a:endParaRPr lang="vi-VN" sz="2800"/>
          </a:p>
          <a:p>
            <a:pPr marL="342900" indent="-342900">
              <a:spcBef>
                <a:spcPts val="0"/>
              </a:spcBef>
              <a:buFont typeface="Wingdings" panose="05000000000000000000" pitchFamily="2" charset="2"/>
              <a:buChar char="§"/>
            </a:pPr>
            <a:r>
              <a:rPr lang="vi-VN"/>
              <a:t>Mô tả: Thử nghiệm chức năng quản lý sách, bao gồm thêm mới sách, cập nhật thông tin sách và xóa sách.</a:t>
            </a:r>
          </a:p>
          <a:p>
            <a:pPr marL="342900" indent="-342900">
              <a:spcBef>
                <a:spcPts val="0"/>
              </a:spcBef>
              <a:buFont typeface="Wingdings" panose="05000000000000000000" pitchFamily="2" charset="2"/>
              <a:buChar char="§"/>
            </a:pPr>
            <a:r>
              <a:rPr lang="vi-VN"/>
              <a:t>Các bước thực hiện:</a:t>
            </a:r>
          </a:p>
          <a:p>
            <a:pPr marL="800100" lvl="1" indent="-342900">
              <a:spcBef>
                <a:spcPts val="0"/>
              </a:spcBef>
            </a:pPr>
            <a:r>
              <a:rPr lang="vi-VN"/>
              <a:t>Đăng nhập với tài khoản thủ thư</a:t>
            </a:r>
          </a:p>
          <a:p>
            <a:pPr marL="800100" lvl="1" indent="-342900">
              <a:spcBef>
                <a:spcPts val="0"/>
              </a:spcBef>
            </a:pPr>
            <a:r>
              <a:rPr lang="vi-VN"/>
              <a:t>Chọn Chức năng quản lý kho sách</a:t>
            </a:r>
          </a:p>
          <a:p>
            <a:pPr marL="800100" lvl="1" indent="-342900">
              <a:spcBef>
                <a:spcPts val="0"/>
              </a:spcBef>
            </a:pPr>
            <a:r>
              <a:rPr lang="vi-VN"/>
              <a:t>Thêm mới sách vào cơ sở dữ liệu với các thông tin liên quan (tên sách, tác giả, năm xuất bản, v.v.).</a:t>
            </a:r>
          </a:p>
          <a:p>
            <a:pPr marL="800100" lvl="1" indent="-342900">
              <a:spcBef>
                <a:spcPts val="0"/>
              </a:spcBef>
            </a:pPr>
            <a:r>
              <a:rPr lang="vi-VN"/>
              <a:t>Cập nhật thông tin sách.</a:t>
            </a:r>
          </a:p>
          <a:p>
            <a:pPr marL="800100" lvl="1" indent="-342900">
              <a:spcBef>
                <a:spcPts val="0"/>
              </a:spcBef>
            </a:pPr>
            <a:r>
              <a:rPr lang="vi-VN"/>
              <a:t>Xóa sách khỏi cơ sở dữ liệu.</a:t>
            </a:r>
          </a:p>
          <a:p>
            <a:pPr marL="800100" lvl="1" indent="-342900">
              <a:spcBef>
                <a:spcPts val="0"/>
              </a:spcBef>
            </a:pPr>
            <a:r>
              <a:rPr lang="vi-VN"/>
              <a:t>Kiểm tra xem các thao tác quản lý sách được thực hiện thành công hay không.</a:t>
            </a:r>
          </a:p>
          <a:p>
            <a:pPr marL="0" indent="0">
              <a:spcBef>
                <a:spcPts val="0"/>
              </a:spcBef>
              <a:buNone/>
            </a:pPr>
            <a:endParaRPr lang="en-US" sz="2800" b="1"/>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dirty="0"/>
              <a:t>79</a:t>
            </a:fld>
            <a:endParaRPr lang="en-US"/>
          </a:p>
        </p:txBody>
      </p:sp>
    </p:spTree>
    <p:extLst>
      <p:ext uri="{BB962C8B-B14F-4D97-AF65-F5344CB8AC3E}">
        <p14:creationId xmlns:p14="http://schemas.microsoft.com/office/powerpoint/2010/main" val="190301321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49" name="Rectangle 14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 name="Rectangle 15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Google Shape;139;p3"/>
          <p:cNvSpPr txBox="1">
            <a:spLocks noGrp="1"/>
          </p:cNvSpPr>
          <p:nvPr>
            <p:ph type="title"/>
          </p:nvPr>
        </p:nvSpPr>
        <p:spPr>
          <a:xfrm>
            <a:off x="1043631" y="809898"/>
            <a:ext cx="9942716" cy="1554480"/>
          </a:xfrm>
          <a:prstGeom prst="rect">
            <a:avLst/>
          </a:prstGeom>
        </p:spPr>
        <p:txBody>
          <a:bodyPr spcFirstLastPara="1" lIns="91425" tIns="45700" rIns="91425" bIns="45700" anchor="ctr" anchorCtr="0">
            <a:normAutofit/>
          </a:bodyPr>
          <a:lstStyle/>
          <a:p>
            <a:pPr>
              <a:buSzPct val="100000"/>
            </a:pPr>
            <a:r>
              <a:rPr lang="vi-VN" sz="4000"/>
              <a:t>1.2. Mô tả sơ bộ về các yêu cầu chức năng cho hệ thống</a:t>
            </a:r>
            <a:endParaRPr lang="en-US" sz="4000"/>
          </a:p>
        </p:txBody>
      </p:sp>
      <p:sp>
        <p:nvSpPr>
          <p:cNvPr id="4" name="Text Placeholder 3">
            <a:extLst>
              <a:ext uri="{FF2B5EF4-FFF2-40B4-BE49-F238E27FC236}">
                <a16:creationId xmlns:a16="http://schemas.microsoft.com/office/drawing/2014/main" id="{DBD320D9-C8A4-B648-E27E-3B278392C223}"/>
              </a:ext>
            </a:extLst>
          </p:cNvPr>
          <p:cNvSpPr>
            <a:spLocks noGrp="1"/>
          </p:cNvSpPr>
          <p:nvPr>
            <p:ph type="body" idx="1"/>
          </p:nvPr>
        </p:nvSpPr>
        <p:spPr>
          <a:xfrm>
            <a:off x="1045028" y="2704014"/>
            <a:ext cx="9941319" cy="3438166"/>
          </a:xfrm>
        </p:spPr>
        <p:txBody>
          <a:bodyPr anchor="ctr">
            <a:normAutofit/>
          </a:bodyPr>
          <a:lstStyle/>
          <a:p>
            <a:pPr marL="76200" indent="0">
              <a:buNone/>
            </a:pPr>
            <a:r>
              <a:rPr lang="vi-VN" b="1"/>
              <a:t>Mô tả sơ bộ về các yêu cầu chức năng cho hệ thống</a:t>
            </a:r>
          </a:p>
          <a:p>
            <a:r>
              <a:rPr lang="vi-VN"/>
              <a:t>Quản lý hệ thống</a:t>
            </a:r>
          </a:p>
          <a:p>
            <a:pPr marL="76200" indent="0">
              <a:buNone/>
            </a:pPr>
            <a:r>
              <a:rPr lang="vi-VN" sz="2000"/>
              <a:t>Admin sử dụng chức năng quản trị hệ thống để quản lý thông tin người dùng và phân quyền sử dụng cho người dùng: admin, thủ thư, độc giả..</a:t>
            </a:r>
          </a:p>
          <a:p>
            <a:r>
              <a:rPr lang="vi-VN"/>
              <a:t>Quản lý kho sách</a:t>
            </a:r>
          </a:p>
          <a:p>
            <a:pPr marL="76200" indent="0">
              <a:buNone/>
            </a:pPr>
            <a:r>
              <a:rPr lang="vi-VN" sz="2000"/>
              <a:t>Hệ thống cho phép quản lý toàn bộ thông tin của tất cả sách của thư viện, cho phép tìm kiếm, thêm, xóa, thay đổi thông tin của sách.</a:t>
            </a:r>
          </a:p>
          <a:p>
            <a:pPr marL="76200" indent="0">
              <a:buNone/>
            </a:pPr>
            <a:endParaRPr lang="vi-VN"/>
          </a:p>
        </p:txBody>
      </p:sp>
      <p:cxnSp>
        <p:nvCxnSpPr>
          <p:cNvPr id="155" name="Straight Connector 15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1" name="Google Shape;141;p3"/>
          <p:cNvSpPr txBox="1">
            <a:spLocks noGrp="1"/>
          </p:cNvSpPr>
          <p:nvPr>
            <p:ph type="sldNum" idx="12"/>
          </p:nvPr>
        </p:nvSpPr>
        <p:spPr>
          <a:xfrm>
            <a:off x="8610600" y="649224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8</a:t>
            </a:fld>
            <a:endParaRPr lang="en-US"/>
          </a:p>
        </p:txBody>
      </p:sp>
    </p:spTree>
    <p:extLst>
      <p:ext uri="{BB962C8B-B14F-4D97-AF65-F5344CB8AC3E}">
        <p14:creationId xmlns:p14="http://schemas.microsoft.com/office/powerpoint/2010/main" val="1027180098"/>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marL="857250" indent="-857250">
              <a:lnSpc>
                <a:spcPct val="100000"/>
              </a:lnSpc>
              <a:buSzPct val="100000"/>
              <a:buFont typeface="+mj-lt"/>
              <a:buAutoNum type="romanUcPeriod" startAt="6"/>
            </a:pPr>
            <a:r>
              <a:rPr lang="vi-VN"/>
              <a:t>Thử nghiệm và đánh giá</a:t>
            </a:r>
          </a:p>
        </p:txBody>
      </p:sp>
      <p:sp>
        <p:nvSpPr>
          <p:cNvPr id="140" name="Google Shape;140;p3"/>
          <p:cNvSpPr txBox="1">
            <a:spLocks noGrp="1"/>
          </p:cNvSpPr>
          <p:nvPr>
            <p:ph type="body" idx="1"/>
          </p:nvPr>
        </p:nvSpPr>
        <p:spPr>
          <a:xfrm>
            <a:off x="838199" y="1094509"/>
            <a:ext cx="10641037" cy="5151546"/>
          </a:xfrm>
          <a:prstGeom prst="rect">
            <a:avLst/>
          </a:prstGeom>
          <a:noFill/>
          <a:ln>
            <a:noFill/>
          </a:ln>
        </p:spPr>
        <p:txBody>
          <a:bodyPr spcFirstLastPara="1" wrap="square" lIns="91425" tIns="45700" rIns="91425" bIns="45700" anchor="t" anchorCtr="0">
            <a:normAutofit/>
          </a:bodyPr>
          <a:lstStyle/>
          <a:p>
            <a:pPr marL="0" indent="0">
              <a:spcBef>
                <a:spcPts val="0"/>
              </a:spcBef>
              <a:buNone/>
            </a:pPr>
            <a:r>
              <a:rPr lang="vi-VN" sz="3200"/>
              <a:t>6.2. Đánh giá</a:t>
            </a:r>
            <a:endParaRPr lang="en-US" sz="3200"/>
          </a:p>
          <a:p>
            <a:pPr marL="0" indent="0">
              <a:spcBef>
                <a:spcPts val="0"/>
              </a:spcBef>
              <a:buNone/>
            </a:pPr>
            <a:endParaRPr lang="vi-VN" sz="3200"/>
          </a:p>
          <a:p>
            <a:pPr marL="342900" indent="-342900">
              <a:spcBef>
                <a:spcPts val="0"/>
              </a:spcBef>
              <a:buFont typeface="Calibri"/>
              <a:buChar char="-"/>
            </a:pPr>
            <a:r>
              <a:rPr lang="en-US" err="1"/>
              <a:t>Ưu</a:t>
            </a:r>
            <a:r>
              <a:rPr lang="en-US"/>
              <a:t> </a:t>
            </a:r>
            <a:r>
              <a:rPr lang="en-US" err="1"/>
              <a:t>điểm</a:t>
            </a:r>
            <a:endParaRPr lang="en-US"/>
          </a:p>
          <a:p>
            <a:pPr marL="342900" indent="-342900">
              <a:spcBef>
                <a:spcPts val="0"/>
              </a:spcBef>
              <a:buFont typeface="Calibri"/>
              <a:buChar char="-"/>
            </a:pPr>
            <a:endParaRPr lang="en-US"/>
          </a:p>
          <a:p>
            <a:pPr marL="800100" lvl="1">
              <a:spcBef>
                <a:spcPts val="0"/>
              </a:spcBef>
            </a:pPr>
            <a:r>
              <a:rPr lang="vi-VN"/>
              <a:t>Độ bao phủ</a:t>
            </a:r>
          </a:p>
          <a:p>
            <a:pPr marL="800100" lvl="1">
              <a:spcBef>
                <a:spcPts val="0"/>
              </a:spcBef>
            </a:pPr>
            <a:r>
              <a:rPr lang="vi-VN"/>
              <a:t>Tính chính xác</a:t>
            </a:r>
          </a:p>
          <a:p>
            <a:pPr marL="800100" lvl="1">
              <a:spcBef>
                <a:spcPts val="0"/>
              </a:spcBef>
            </a:pPr>
            <a:r>
              <a:rPr lang="vi-VN"/>
              <a:t>Hiệu suất</a:t>
            </a:r>
          </a:p>
          <a:p>
            <a:pPr marL="800100" lvl="1">
              <a:spcBef>
                <a:spcPts val="0"/>
              </a:spcBef>
            </a:pPr>
            <a:r>
              <a:rPr lang="vi-VN"/>
              <a:t>Tính tương thích</a:t>
            </a:r>
          </a:p>
          <a:p>
            <a:pPr marL="800100" lvl="1">
              <a:spcBef>
                <a:spcPts val="0"/>
              </a:spcBef>
            </a:pPr>
            <a:r>
              <a:rPr lang="vi-VN"/>
              <a:t>Tính năng</a:t>
            </a:r>
          </a:p>
          <a:p>
            <a:pPr marL="342900" indent="-342900">
              <a:spcBef>
                <a:spcPts val="0"/>
              </a:spcBef>
            </a:pPr>
            <a:endParaRPr lang="vi-VN"/>
          </a:p>
          <a:p>
            <a:pPr marL="0" indent="0">
              <a:spcBef>
                <a:spcPts val="0"/>
              </a:spcBef>
              <a:buNone/>
            </a:pPr>
            <a:endParaRPr lang="vi-VN" sz="2000"/>
          </a:p>
          <a:p>
            <a:pPr marL="0" indent="0">
              <a:spcBef>
                <a:spcPts val="0"/>
              </a:spcBef>
              <a:buNone/>
            </a:pPr>
            <a:endParaRPr lang="en-US" sz="2000"/>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80</a:t>
            </a:fld>
            <a:endParaRPr/>
          </a:p>
        </p:txBody>
      </p:sp>
    </p:spTree>
    <p:extLst>
      <p:ext uri="{BB962C8B-B14F-4D97-AF65-F5344CB8AC3E}">
        <p14:creationId xmlns:p14="http://schemas.microsoft.com/office/powerpoint/2010/main" val="4043304749"/>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marL="857250" indent="-857250">
              <a:lnSpc>
                <a:spcPct val="100000"/>
              </a:lnSpc>
              <a:buSzPct val="100000"/>
              <a:buFont typeface="+mj-lt"/>
              <a:buAutoNum type="romanUcPeriod" startAt="6"/>
            </a:pPr>
            <a:r>
              <a:rPr lang="vi-VN"/>
              <a:t>Thử nghiệm và đánh giá</a:t>
            </a:r>
          </a:p>
        </p:txBody>
      </p:sp>
      <p:sp>
        <p:nvSpPr>
          <p:cNvPr id="140" name="Google Shape;140;p3"/>
          <p:cNvSpPr txBox="1">
            <a:spLocks noGrp="1"/>
          </p:cNvSpPr>
          <p:nvPr>
            <p:ph type="body" idx="1"/>
          </p:nvPr>
        </p:nvSpPr>
        <p:spPr>
          <a:xfrm>
            <a:off x="838199" y="1094509"/>
            <a:ext cx="10641037" cy="5151546"/>
          </a:xfrm>
          <a:prstGeom prst="rect">
            <a:avLst/>
          </a:prstGeom>
          <a:noFill/>
          <a:ln>
            <a:noFill/>
          </a:ln>
        </p:spPr>
        <p:txBody>
          <a:bodyPr spcFirstLastPara="1" wrap="square" lIns="91425" tIns="45700" rIns="91425" bIns="45700" anchor="t" anchorCtr="0">
            <a:normAutofit/>
          </a:bodyPr>
          <a:lstStyle/>
          <a:p>
            <a:pPr marL="0" indent="0">
              <a:spcBef>
                <a:spcPts val="0"/>
              </a:spcBef>
              <a:buNone/>
            </a:pPr>
            <a:r>
              <a:rPr lang="vi-VN" sz="3200"/>
              <a:t>6.2. Đánh giá</a:t>
            </a:r>
            <a:endParaRPr lang="en-US" sz="3200"/>
          </a:p>
          <a:p>
            <a:pPr marL="0" indent="0">
              <a:spcBef>
                <a:spcPts val="0"/>
              </a:spcBef>
              <a:buNone/>
            </a:pPr>
            <a:endParaRPr lang="vi-VN" sz="3200"/>
          </a:p>
          <a:p>
            <a:pPr marL="342900" indent="-342900">
              <a:spcBef>
                <a:spcPts val="0"/>
              </a:spcBef>
              <a:buFont typeface="Calibri"/>
              <a:buChar char="-"/>
            </a:pPr>
            <a:r>
              <a:rPr lang="vi-VN"/>
              <a:t>Nhược điểm</a:t>
            </a:r>
          </a:p>
          <a:p>
            <a:pPr marL="0" indent="0">
              <a:spcBef>
                <a:spcPts val="0"/>
              </a:spcBef>
              <a:buNone/>
            </a:pPr>
            <a:endParaRPr lang="vi-VN" sz="2000"/>
          </a:p>
          <a:p>
            <a:pPr marL="800100" lvl="1">
              <a:spcBef>
                <a:spcPts val="0"/>
              </a:spcBef>
            </a:pPr>
            <a:r>
              <a:rPr lang="vi-VN" sz="2000"/>
              <a:t>Chưa có chức năng cho độc giả mượn sách </a:t>
            </a:r>
            <a:r>
              <a:rPr lang="vi-VN" sz="2000" err="1"/>
              <a:t>online</a:t>
            </a:r>
            <a:r>
              <a:rPr lang="vi-VN" sz="2000"/>
              <a:t>.</a:t>
            </a:r>
          </a:p>
          <a:p>
            <a:pPr marL="800100" lvl="1">
              <a:spcBef>
                <a:spcPts val="0"/>
              </a:spcBef>
            </a:pPr>
            <a:r>
              <a:rPr lang="vi-VN" sz="2000"/>
              <a:t>Bảo mật có thể chưa tối ưu</a:t>
            </a:r>
          </a:p>
          <a:p>
            <a:pPr marL="0" indent="0">
              <a:spcBef>
                <a:spcPts val="0"/>
              </a:spcBef>
              <a:buNone/>
            </a:pPr>
            <a:endParaRPr lang="en-US" sz="2000"/>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81</a:t>
            </a:fld>
            <a:endParaRPr/>
          </a:p>
        </p:txBody>
      </p:sp>
    </p:spTree>
    <p:extLst>
      <p:ext uri="{BB962C8B-B14F-4D97-AF65-F5344CB8AC3E}">
        <p14:creationId xmlns:p14="http://schemas.microsoft.com/office/powerpoint/2010/main" val="1255115508"/>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Google Shape;139;p3"/>
          <p:cNvSpPr txBox="1">
            <a:spLocks noGrp="1"/>
          </p:cNvSpPr>
          <p:nvPr>
            <p:ph type="title"/>
          </p:nvPr>
        </p:nvSpPr>
        <p:spPr>
          <a:xfrm>
            <a:off x="1524000" y="1293338"/>
            <a:ext cx="9144000" cy="3274592"/>
          </a:xfrm>
          <a:prstGeom prst="rect">
            <a:avLst/>
          </a:prstGeom>
        </p:spPr>
        <p:txBody>
          <a:bodyPr spcFirstLastPara="1" vert="horz" lIns="91440" tIns="45720" rIns="91440" bIns="45720" rtlCol="0" anchor="ctr" anchorCtr="0">
            <a:normAutofit/>
          </a:bodyPr>
          <a:lstStyle/>
          <a:p>
            <a:pPr algn="ctr">
              <a:spcBef>
                <a:spcPct val="0"/>
              </a:spcBef>
              <a:buSzPct val="100000"/>
            </a:pPr>
            <a:r>
              <a:rPr lang="en-US" sz="7200" kern="1200" err="1">
                <a:solidFill>
                  <a:schemeClr val="tx1"/>
                </a:solidFill>
                <a:latin typeface="+mj-lt"/>
                <a:ea typeface="+mj-ea"/>
                <a:cs typeface="+mj-cs"/>
              </a:rPr>
              <a:t>Kết</a:t>
            </a:r>
            <a:r>
              <a:rPr lang="en-US" sz="7200" kern="1200">
                <a:solidFill>
                  <a:schemeClr val="tx1"/>
                </a:solidFill>
                <a:latin typeface="+mj-lt"/>
                <a:ea typeface="+mj-ea"/>
                <a:cs typeface="+mj-cs"/>
              </a:rPr>
              <a:t> </a:t>
            </a:r>
            <a:r>
              <a:rPr lang="en-US" sz="7200" kern="1200" err="1">
                <a:solidFill>
                  <a:schemeClr val="tx1"/>
                </a:solidFill>
                <a:latin typeface="+mj-lt"/>
                <a:ea typeface="+mj-ea"/>
                <a:cs typeface="+mj-cs"/>
              </a:rPr>
              <a:t>luận</a:t>
            </a:r>
            <a:endParaRPr lang="en-US" sz="7200" kern="1200" err="1">
              <a:solidFill>
                <a:schemeClr val="tx1"/>
              </a:solidFill>
              <a:latin typeface="+mj-lt"/>
              <a:ea typeface="+mj-ea"/>
              <a:cs typeface="Arial"/>
            </a:endParaRPr>
          </a:p>
        </p:txBody>
      </p:sp>
      <p:cxnSp>
        <p:nvCxnSpPr>
          <p:cNvPr id="152" name="Straight Connector 151">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1" name="Google Shape;141;p3"/>
          <p:cNvSpPr txBox="1">
            <a:spLocks noGrp="1"/>
          </p:cNvSpPr>
          <p:nvPr>
            <p:ph type="sldNum" idx="12"/>
          </p:nvPr>
        </p:nvSpPr>
        <p:spPr>
          <a:xfrm>
            <a:off x="8610600" y="6492240"/>
            <a:ext cx="2743200" cy="365125"/>
          </a:xfrm>
          <a:prstGeom prst="rect">
            <a:avLst/>
          </a:prstGeom>
        </p:spPr>
        <p:txBody>
          <a:bodyPr spcFirstLastPara="1" vert="horz" lIns="91440" tIns="45720" rIns="91440" bIns="45720" rtlCol="0" anchor="ctr" anchorCtr="0">
            <a:normAutofit/>
          </a:bodyPr>
          <a:lstStyle/>
          <a:p>
            <a:pPr lvl="0" indent="0">
              <a:spcBef>
                <a:spcPts val="0"/>
              </a:spcBef>
              <a:spcAft>
                <a:spcPts val="600"/>
              </a:spcAft>
              <a:buNone/>
            </a:pPr>
            <a:fld id="{00000000-1234-1234-1234-123412341234}" type="slidenum">
              <a:rPr lang="en-US" kern="1200">
                <a:solidFill>
                  <a:schemeClr val="tx1">
                    <a:tint val="75000"/>
                  </a:schemeClr>
                </a:solidFill>
                <a:latin typeface="+mn-lt"/>
                <a:ea typeface="+mn-ea"/>
                <a:cs typeface="+mn-cs"/>
              </a:rPr>
              <a:pPr lvl="0" indent="0">
                <a:spcBef>
                  <a:spcPts val="0"/>
                </a:spcBef>
                <a:spcAft>
                  <a:spcPts val="600"/>
                </a:spcAft>
                <a:buNone/>
              </a:pPr>
              <a:t>82</a:t>
            </a:fld>
            <a:endParaRPr lang="en-US"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756853241"/>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146843"/>
            <a:ext cx="10515600" cy="795267"/>
          </a:xfrm>
          <a:prstGeom prst="rect">
            <a:avLst/>
          </a:prstGeom>
          <a:noFill/>
          <a:ln>
            <a:noFill/>
          </a:ln>
        </p:spPr>
        <p:txBody>
          <a:bodyPr spcFirstLastPara="1" wrap="square" lIns="91425" tIns="45700" rIns="91425" bIns="45700" anchor="ctr" anchorCtr="0">
            <a:normAutofit/>
          </a:bodyPr>
          <a:lstStyle/>
          <a:p>
            <a:pPr marL="857250" indent="-857250">
              <a:lnSpc>
                <a:spcPct val="100000"/>
              </a:lnSpc>
              <a:buSzPct val="100000"/>
              <a:buFont typeface="+mj-lt"/>
              <a:buAutoNum type="romanUcPeriod" startAt="7"/>
            </a:pPr>
            <a:r>
              <a:rPr lang="vi-VN"/>
              <a:t> Kết luận</a:t>
            </a:r>
          </a:p>
        </p:txBody>
      </p:sp>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83</a:t>
            </a:fld>
            <a:endParaRPr/>
          </a:p>
        </p:txBody>
      </p:sp>
      <p:sp>
        <p:nvSpPr>
          <p:cNvPr id="2" name="TextBox 1">
            <a:extLst>
              <a:ext uri="{FF2B5EF4-FFF2-40B4-BE49-F238E27FC236}">
                <a16:creationId xmlns:a16="http://schemas.microsoft.com/office/drawing/2014/main" id="{086D01A4-3360-47CF-8737-22EEF774D62B}"/>
              </a:ext>
            </a:extLst>
          </p:cNvPr>
          <p:cNvSpPr txBox="1"/>
          <p:nvPr/>
        </p:nvSpPr>
        <p:spPr>
          <a:xfrm>
            <a:off x="838200" y="1074509"/>
            <a:ext cx="10852052" cy="3785652"/>
          </a:xfrm>
          <a:prstGeom prst="rect">
            <a:avLst/>
          </a:prstGeom>
          <a:noFill/>
        </p:spPr>
        <p:txBody>
          <a:bodyPr wrap="square" lIns="91440" tIns="45720" rIns="91440" bIns="45720" rtlCol="0" anchor="t">
            <a:spAutoFit/>
          </a:bodyPr>
          <a:lstStyle/>
          <a:p>
            <a:pPr marL="342900" indent="-342900">
              <a:buFont typeface="Calibri"/>
              <a:buChar char="-"/>
            </a:pPr>
            <a:r>
              <a:rPr lang="vi-VN" sz="2000">
                <a:solidFill>
                  <a:schemeClr val="dk1"/>
                </a:solidFill>
                <a:latin typeface="Questrial"/>
                <a:ea typeface="Questrial"/>
                <a:cs typeface="Questrial"/>
                <a:sym typeface="Questrial"/>
              </a:rPr>
              <a:t>Thiết kế và xây dựng thành công hệ thống quản lý thư viện phát triển bằng sử dụng các công nghệ và </a:t>
            </a:r>
            <a:r>
              <a:rPr lang="vi-VN" sz="2000" err="1">
                <a:solidFill>
                  <a:schemeClr val="dk1"/>
                </a:solidFill>
                <a:latin typeface="Questrial"/>
                <a:ea typeface="Questrial"/>
                <a:cs typeface="Questrial"/>
                <a:sym typeface="Questrial"/>
              </a:rPr>
              <a:t>framework</a:t>
            </a:r>
            <a:r>
              <a:rPr lang="vi-VN" sz="2000">
                <a:solidFill>
                  <a:schemeClr val="dk1"/>
                </a:solidFill>
                <a:latin typeface="Questrial"/>
                <a:ea typeface="Questrial"/>
                <a:cs typeface="Questrial"/>
                <a:sym typeface="Questrial"/>
              </a:rPr>
              <a:t> như ngôn ngữ lập trình </a:t>
            </a:r>
            <a:r>
              <a:rPr lang="vi-VN" sz="2000" err="1">
                <a:solidFill>
                  <a:schemeClr val="dk1"/>
                </a:solidFill>
                <a:latin typeface="Questrial"/>
                <a:ea typeface="Questrial"/>
                <a:cs typeface="Questrial"/>
                <a:sym typeface="Questrial"/>
              </a:rPr>
              <a:t>Java</a:t>
            </a:r>
            <a:r>
              <a:rPr lang="vi-VN" sz="2000">
                <a:solidFill>
                  <a:schemeClr val="dk1"/>
                </a:solidFill>
                <a:latin typeface="Questrial"/>
                <a:ea typeface="Questrial"/>
                <a:cs typeface="Questrial"/>
                <a:sym typeface="Questrial"/>
              </a:rPr>
              <a:t>, </a:t>
            </a:r>
            <a:r>
              <a:rPr lang="vi-VN" sz="2000" err="1">
                <a:solidFill>
                  <a:schemeClr val="dk1"/>
                </a:solidFill>
                <a:latin typeface="Questrial"/>
                <a:ea typeface="Questrial"/>
                <a:cs typeface="Questrial"/>
                <a:sym typeface="Questrial"/>
              </a:rPr>
              <a:t>Spring</a:t>
            </a:r>
            <a:r>
              <a:rPr lang="vi-VN" sz="2000">
                <a:solidFill>
                  <a:schemeClr val="dk1"/>
                </a:solidFill>
                <a:latin typeface="Questrial"/>
                <a:ea typeface="Questrial"/>
                <a:cs typeface="Questrial"/>
                <a:sym typeface="Questrial"/>
              </a:rPr>
              <a:t> </a:t>
            </a:r>
            <a:r>
              <a:rPr lang="vi-VN" sz="2000" err="1">
                <a:solidFill>
                  <a:schemeClr val="dk1"/>
                </a:solidFill>
                <a:latin typeface="Questrial"/>
                <a:ea typeface="Questrial"/>
                <a:cs typeface="Questrial"/>
                <a:sym typeface="Questrial"/>
              </a:rPr>
              <a:t>Boot</a:t>
            </a:r>
            <a:r>
              <a:rPr lang="vi-VN" sz="2000">
                <a:solidFill>
                  <a:schemeClr val="dk1"/>
                </a:solidFill>
                <a:latin typeface="Questrial"/>
                <a:ea typeface="Questrial"/>
                <a:cs typeface="Questrial"/>
                <a:sym typeface="Questrial"/>
              </a:rPr>
              <a:t>, và cơ sở dữ liệu SQL:</a:t>
            </a:r>
            <a:endParaRPr lang="en-US">
              <a:solidFill>
                <a:schemeClr val="dk1"/>
              </a:solidFill>
            </a:endParaRPr>
          </a:p>
          <a:p>
            <a:endParaRPr lang="vi-VN" sz="2000">
              <a:solidFill>
                <a:schemeClr val="dk1"/>
              </a:solidFill>
              <a:latin typeface="Questrial"/>
              <a:ea typeface="Questrial"/>
              <a:cs typeface="Questrial"/>
            </a:endParaRPr>
          </a:p>
          <a:p>
            <a:pPr marL="571500" lvl="7" indent="-285750">
              <a:buChar char="•"/>
            </a:pPr>
            <a:r>
              <a:rPr lang="vi-VN" sz="2000">
                <a:solidFill>
                  <a:schemeClr val="dk1"/>
                </a:solidFill>
                <a:latin typeface="Questrial"/>
                <a:ea typeface="Questrial"/>
                <a:cs typeface="Questrial"/>
              </a:rPr>
              <a:t>Định rõ các mô hình dữ liệu, quy trình hoạt động và giao diện người dùng. </a:t>
            </a:r>
          </a:p>
          <a:p>
            <a:pPr marL="571500" lvl="5" indent="-285750">
              <a:buChar char="•"/>
            </a:pPr>
            <a:r>
              <a:rPr lang="vi-VN" sz="2000">
                <a:solidFill>
                  <a:schemeClr val="dk1"/>
                </a:solidFill>
                <a:latin typeface="Questrial"/>
                <a:ea typeface="Questrial"/>
                <a:cs typeface="Questrial"/>
              </a:rPr>
              <a:t>Các chức năng cơ bản được triển khai và kiểm thử đầy đủ.</a:t>
            </a:r>
          </a:p>
          <a:p>
            <a:pPr marL="571500" lvl="5" indent="-285750">
              <a:buChar char="•"/>
            </a:pPr>
            <a:r>
              <a:rPr lang="vi-VN" sz="2000">
                <a:solidFill>
                  <a:schemeClr val="dk1"/>
                </a:solidFill>
                <a:latin typeface="Questrial"/>
                <a:ea typeface="Questrial"/>
                <a:cs typeface="Questrial"/>
              </a:rPr>
              <a:t>Xác định các lớp lĩnh vực và đối tượng nghiệp vụ phù hợp đảm bảo tính chính xác và linh hoạt trong việc quản lý và tìm kiếm thông tin trong thư viện.</a:t>
            </a:r>
          </a:p>
          <a:p>
            <a:pPr marL="571500" lvl="2" indent="-285750">
              <a:buChar char="•"/>
            </a:pPr>
            <a:r>
              <a:rPr lang="vi-VN" sz="2000">
                <a:solidFill>
                  <a:schemeClr val="dk1"/>
                </a:solidFill>
                <a:latin typeface="Questrial"/>
                <a:ea typeface="Questrial"/>
                <a:cs typeface="Questrial"/>
              </a:rPr>
              <a:t>Đảm bảo tính bảo mật và quyền riêng tư thông qua việc áp dụng các biện pháp bảo mật như xác thực người dùng, phân quyền truy cập và mã hóa dữ liệu quan trọng. </a:t>
            </a:r>
          </a:p>
          <a:p>
            <a:pPr marL="571500" lvl="2" indent="-285750">
              <a:buChar char="•"/>
            </a:pPr>
            <a:r>
              <a:rPr lang="vi-VN" sz="2000">
                <a:solidFill>
                  <a:schemeClr val="dk1"/>
                </a:solidFill>
                <a:ea typeface="Questrial"/>
              </a:rPr>
              <a:t>Giao diện người dùng được thiết kế thân thiện, dễ sử dụng và tương tác.</a:t>
            </a:r>
            <a:endParaRPr lang="vi-VN" sz="2000">
              <a:solidFill>
                <a:schemeClr val="dk1"/>
              </a:solidFill>
              <a:ea typeface="Questrial"/>
              <a:cs typeface="Questrial"/>
            </a:endParaRPr>
          </a:p>
          <a:p>
            <a:pPr marL="342900" lvl="2" indent="-342900">
              <a:buChar char="•"/>
            </a:pPr>
            <a:endParaRPr lang="vi-VN" sz="2000">
              <a:solidFill>
                <a:schemeClr val="dk1"/>
              </a:solidFill>
              <a:ea typeface="Questrial"/>
            </a:endParaRPr>
          </a:p>
          <a:p>
            <a:pPr marL="342900" lvl="2" indent="-342900">
              <a:buFont typeface="Calibri"/>
              <a:buChar char="-"/>
            </a:pPr>
            <a:r>
              <a:rPr lang="vi-VN" sz="2000">
                <a:solidFill>
                  <a:schemeClr val="dk1"/>
                </a:solidFill>
                <a:ea typeface="Questrial"/>
              </a:rPr>
              <a:t>Hệ thống vẫn còn thiếu sót và sẽ tiếp tục cải thiện trong tương lai.</a:t>
            </a:r>
          </a:p>
        </p:txBody>
      </p:sp>
    </p:spTree>
    <p:extLst>
      <p:ext uri="{BB962C8B-B14F-4D97-AF65-F5344CB8AC3E}">
        <p14:creationId xmlns:p14="http://schemas.microsoft.com/office/powerpoint/2010/main" val="3339013535"/>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1" name="Google Shape;141;p3"/>
          <p:cNvSpPr txBox="1">
            <a:spLocks noGrp="1"/>
          </p:cNvSpPr>
          <p:nvPr>
            <p:ph type="sldNum" idx="12"/>
          </p:nvPr>
        </p:nvSpPr>
        <p:spPr>
          <a:xfrm>
            <a:off x="10573327" y="6492876"/>
            <a:ext cx="15240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84</a:t>
            </a:fld>
            <a:endParaRPr/>
          </a:p>
        </p:txBody>
      </p:sp>
      <p:pic>
        <p:nvPicPr>
          <p:cNvPr id="13" name="Picture 12"/>
          <p:cNvPicPr>
            <a:picLocks noChangeAspect="1"/>
          </p:cNvPicPr>
          <p:nvPr/>
        </p:nvPicPr>
        <p:blipFill>
          <a:blip r:embed="rId3"/>
          <a:stretch>
            <a:fillRect/>
          </a:stretch>
        </p:blipFill>
        <p:spPr>
          <a:xfrm>
            <a:off x="3451604" y="2122368"/>
            <a:ext cx="5214476" cy="2463280"/>
          </a:xfrm>
          <a:prstGeom prst="rect">
            <a:avLst/>
          </a:prstGeom>
        </p:spPr>
      </p:pic>
    </p:spTree>
    <p:extLst>
      <p:ext uri="{BB962C8B-B14F-4D97-AF65-F5344CB8AC3E}">
        <p14:creationId xmlns:p14="http://schemas.microsoft.com/office/powerpoint/2010/main" val="42280152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49" name="Rectangle 14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 name="Rectangle 15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Google Shape;139;p3"/>
          <p:cNvSpPr txBox="1">
            <a:spLocks noGrp="1"/>
          </p:cNvSpPr>
          <p:nvPr>
            <p:ph type="title"/>
          </p:nvPr>
        </p:nvSpPr>
        <p:spPr>
          <a:xfrm>
            <a:off x="1043631" y="809898"/>
            <a:ext cx="9942716" cy="1554480"/>
          </a:xfrm>
          <a:prstGeom prst="rect">
            <a:avLst/>
          </a:prstGeom>
        </p:spPr>
        <p:txBody>
          <a:bodyPr spcFirstLastPara="1" lIns="91425" tIns="45700" rIns="91425" bIns="45700" anchor="ctr" anchorCtr="0">
            <a:normAutofit/>
          </a:bodyPr>
          <a:lstStyle/>
          <a:p>
            <a:pPr>
              <a:buSzPct val="100000"/>
            </a:pPr>
            <a:r>
              <a:rPr lang="vi-VN" sz="4000"/>
              <a:t>1.2. Mô tả sơ bộ về các yêu cầu chức năng cho hệ thống</a:t>
            </a:r>
            <a:endParaRPr lang="en-US" sz="4000"/>
          </a:p>
        </p:txBody>
      </p:sp>
      <p:sp>
        <p:nvSpPr>
          <p:cNvPr id="4" name="Text Placeholder 3">
            <a:extLst>
              <a:ext uri="{FF2B5EF4-FFF2-40B4-BE49-F238E27FC236}">
                <a16:creationId xmlns:a16="http://schemas.microsoft.com/office/drawing/2014/main" id="{DBD320D9-C8A4-B648-E27E-3B278392C223}"/>
              </a:ext>
            </a:extLst>
          </p:cNvPr>
          <p:cNvSpPr>
            <a:spLocks noGrp="1"/>
          </p:cNvSpPr>
          <p:nvPr>
            <p:ph type="body" idx="1"/>
          </p:nvPr>
        </p:nvSpPr>
        <p:spPr>
          <a:xfrm>
            <a:off x="1045028" y="2704014"/>
            <a:ext cx="9941319" cy="3438166"/>
          </a:xfrm>
        </p:spPr>
        <p:txBody>
          <a:bodyPr anchor="ctr">
            <a:normAutofit/>
          </a:bodyPr>
          <a:lstStyle/>
          <a:p>
            <a:r>
              <a:rPr lang="vi-VN"/>
              <a:t>Quản lý độc giả</a:t>
            </a:r>
          </a:p>
          <a:p>
            <a:pPr marL="76200" indent="0">
              <a:buNone/>
            </a:pPr>
            <a:r>
              <a:rPr lang="vi-VN" sz="2000"/>
              <a:t>Hệ thống cho phép quản lý thông tin cá nhân của từng độc giả, thêm, xóa, sửa thông tin của độc giả</a:t>
            </a:r>
          </a:p>
          <a:p>
            <a:r>
              <a:rPr lang="vi-VN"/>
              <a:t>Quản lý mượn trả</a:t>
            </a:r>
          </a:p>
          <a:p>
            <a:pPr marL="76200" indent="0">
              <a:buNone/>
            </a:pPr>
            <a:r>
              <a:rPr lang="vi-VN" sz="2000"/>
              <a:t>Hệ thống cho phép quản lý sách được mượn và đã được trả, cho phép gia hạn mượn.</a:t>
            </a:r>
          </a:p>
          <a:p>
            <a:r>
              <a:rPr lang="vi-VN"/>
              <a:t>Thống kê</a:t>
            </a:r>
          </a:p>
          <a:p>
            <a:pPr marL="76200" indent="0">
              <a:buNone/>
            </a:pPr>
            <a:r>
              <a:rPr lang="vi-VN" sz="2000"/>
              <a:t>Hệ thống cho phép thống kê số lượng sách đã được mượn, số lượng sách còn.</a:t>
            </a:r>
          </a:p>
          <a:p>
            <a:pPr marL="76200" indent="0">
              <a:buNone/>
            </a:pPr>
            <a:endParaRPr lang="vi-VN"/>
          </a:p>
        </p:txBody>
      </p:sp>
      <p:cxnSp>
        <p:nvCxnSpPr>
          <p:cNvPr id="155" name="Straight Connector 15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1" name="Google Shape;141;p3"/>
          <p:cNvSpPr txBox="1">
            <a:spLocks noGrp="1"/>
          </p:cNvSpPr>
          <p:nvPr>
            <p:ph type="sldNum" idx="12"/>
          </p:nvPr>
        </p:nvSpPr>
        <p:spPr>
          <a:xfrm>
            <a:off x="8610600" y="6492240"/>
            <a:ext cx="2743200"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9</a:t>
            </a:fld>
            <a:endParaRPr lang="en-US"/>
          </a:p>
        </p:txBody>
      </p:sp>
    </p:spTree>
    <p:extLst>
      <p:ext uri="{BB962C8B-B14F-4D97-AF65-F5344CB8AC3E}">
        <p14:creationId xmlns:p14="http://schemas.microsoft.com/office/powerpoint/2010/main" val="2804171399"/>
      </p:ext>
    </p:extLst>
  </p:cSld>
  <p:clrMapOvr>
    <a:masterClrMapping/>
  </p:clrMapOvr>
  <p:transition spd="slow">
    <p:wipe/>
  </p:transition>
</p:sld>
</file>

<file path=ppt/theme/theme1.xml><?xml version="1.0" encoding="utf-8"?>
<a:theme xmlns:a="http://schemas.openxmlformats.org/drawingml/2006/main" name="1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5DCA99E06EF1E4686D55E5D38B35F2E" ma:contentTypeVersion="5" ma:contentTypeDescription="Create a new document." ma:contentTypeScope="" ma:versionID="208d5c8d37bfaaae3ab81edf7d3fa8c6">
  <xsd:schema xmlns:xsd="http://www.w3.org/2001/XMLSchema" xmlns:xs="http://www.w3.org/2001/XMLSchema" xmlns:p="http://schemas.microsoft.com/office/2006/metadata/properties" xmlns:ns2="7d526a88-71b4-405d-86fd-9b9f081c900b" targetNamespace="http://schemas.microsoft.com/office/2006/metadata/properties" ma:root="true" ma:fieldsID="a83cf9cd97d29ed8dc9e59d86de1d57d" ns2:_="">
    <xsd:import namespace="7d526a88-71b4-405d-86fd-9b9f081c900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526a88-71b4-405d-86fd-9b9f081c90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830078-51CC-46D7-A3EF-BF75399B87B5}">
  <ds:schemaRefs>
    <ds:schemaRef ds:uri="http://schemas.microsoft.com/sharepoint/v3/contenttype/forms"/>
  </ds:schemaRefs>
</ds:datastoreItem>
</file>

<file path=customXml/itemProps2.xml><?xml version="1.0" encoding="utf-8"?>
<ds:datastoreItem xmlns:ds="http://schemas.openxmlformats.org/officeDocument/2006/customXml" ds:itemID="{7226D9AE-EFBE-4982-BF84-861268E4870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37B75D4-B1C5-46D8-BE9D-EF89C75E11E6}">
  <ds:schemaRefs>
    <ds:schemaRef ds:uri="7d526a88-71b4-405d-86fd-9b9f081c900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84</Slides>
  <Notes>83</Notes>
  <HiddenSlides>0</HiddenSlides>
  <ScaleCrop>false</ScaleCrop>
  <HeadingPairs>
    <vt:vector size="4" baseType="variant">
      <vt:variant>
        <vt:lpstr>Theme</vt:lpstr>
      </vt:variant>
      <vt:variant>
        <vt:i4>1</vt:i4>
      </vt:variant>
      <vt:variant>
        <vt:lpstr>Slide Titles</vt:lpstr>
      </vt:variant>
      <vt:variant>
        <vt:i4>84</vt:i4>
      </vt:variant>
    </vt:vector>
  </HeadingPairs>
  <TitlesOfParts>
    <vt:vector size="85" baseType="lpstr">
      <vt:lpstr>1_Office Theme</vt:lpstr>
      <vt:lpstr>PowerPoint Presentation</vt:lpstr>
      <vt:lpstr>Nội dung </vt:lpstr>
      <vt:lpstr>Giới thiệu đề tài </vt:lpstr>
      <vt:lpstr>1.1. Giới thiệu về ngữ cảnh, hiện trạng và nhu cầu cho việc xây dựng hệ thống</vt:lpstr>
      <vt:lpstr>1.1. Giới thiệu về ngữ cảnh, hiện trạng và nhu cầu cho việc xây dựng hệ thống</vt:lpstr>
      <vt:lpstr>1.1. Giới thiệu về ngữ cảnh, hiện trạng và nhu cầu cho việc xây dựng hệ thống</vt:lpstr>
      <vt:lpstr>1.1. Giới thiệu về ngữ cảnh, hiện trạng và nhu cầu cho việc xây dựng hệ thống</vt:lpstr>
      <vt:lpstr>1.2. Mô tả sơ bộ về các yêu cầu chức năng cho hệ thống</vt:lpstr>
      <vt:lpstr>1.2. Mô tả sơ bộ về các yêu cầu chức năng cho hệ thống</vt:lpstr>
      <vt:lpstr>1.3. Mô tả sơ bộ về giải pháp xây dựng hệ thống</vt:lpstr>
      <vt:lpstr>1.3. Mô tả sơ bộ về giải pháp xây dựng hệ thống</vt:lpstr>
      <vt:lpstr>1.3. Mô tả sơ bộ về giải pháp xây dựng hệ thống</vt:lpstr>
      <vt:lpstr>1.3. Mô tả sơ bộ về giải pháp xây dựng hệ thống</vt:lpstr>
      <vt:lpstr>1.3. Mô tả sơ bộ về giải pháp xây dựng hệ thống</vt:lpstr>
      <vt:lpstr>Phân tích nghiệp vụ</vt:lpstr>
      <vt:lpstr>II. Phân tích nghiệp vụ</vt:lpstr>
      <vt:lpstr>II. Phân tích nghiệp vụ</vt:lpstr>
      <vt:lpstr>II. Phân tích nghiệp vụ</vt:lpstr>
      <vt:lpstr>II. Phân tích nghiệp vụ</vt:lpstr>
      <vt:lpstr>II. Phân tích nghiệp vụ</vt:lpstr>
      <vt:lpstr>II. Phân tích nghiệp vụ</vt:lpstr>
      <vt:lpstr>II. Phân tích nghiệp vụ</vt:lpstr>
      <vt:lpstr>II. Phân tích nghiệp vụ</vt:lpstr>
      <vt:lpstr>Phân tích yêu cầu</vt:lpstr>
      <vt:lpstr>Phân tích yêu cầu</vt:lpstr>
      <vt:lpstr>Phân tích yêu cầu</vt:lpstr>
      <vt:lpstr>Phân tích yêu cầu</vt:lpstr>
      <vt:lpstr>Phân tích yêu cầu</vt:lpstr>
      <vt:lpstr>Phân tích yêu cầu</vt:lpstr>
      <vt:lpstr>Phân tích yêu cầu</vt:lpstr>
      <vt:lpstr>Phân tích yêu cầu</vt:lpstr>
      <vt:lpstr>Phân tích yêu cầu</vt:lpstr>
      <vt:lpstr>Phân tích yêu cầu</vt:lpstr>
      <vt:lpstr>Phân tích yêu cầu</vt:lpstr>
      <vt:lpstr>Thiết kế</vt:lpstr>
      <vt:lpstr>Thiết kế</vt:lpstr>
      <vt:lpstr>Thiết kế</vt:lpstr>
      <vt:lpstr>Thiết kế</vt:lpstr>
      <vt:lpstr>Thiết kế</vt:lpstr>
      <vt:lpstr>Thiết kế</vt:lpstr>
      <vt:lpstr>Thiết kế</vt:lpstr>
      <vt:lpstr>Thiết kế</vt:lpstr>
      <vt:lpstr>Thiết kế</vt:lpstr>
      <vt:lpstr>Thiết kế</vt:lpstr>
      <vt:lpstr>Thiết kế</vt:lpstr>
      <vt:lpstr>Thiết kế</vt:lpstr>
      <vt:lpstr>Thiết kế</vt:lpstr>
      <vt:lpstr>Thiết kế</vt:lpstr>
      <vt:lpstr>Thiết kế</vt:lpstr>
      <vt:lpstr>Thiết kế</vt:lpstr>
      <vt:lpstr>Thiết kế</vt:lpstr>
      <vt:lpstr>Thiết kế</vt:lpstr>
      <vt:lpstr>Thiết kế</vt:lpstr>
      <vt:lpstr>Thiết kế</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Thực hiện và triển khai</vt:lpstr>
      <vt:lpstr>Thực hiện và triển khai</vt:lpstr>
      <vt:lpstr>Thực hiện và triển khai</vt:lpstr>
      <vt:lpstr>Thực hiện và triển khai</vt:lpstr>
      <vt:lpstr>Thực hiện và triển khai</vt:lpstr>
      <vt:lpstr>Thử nghiệm và đánh giá</vt:lpstr>
      <vt:lpstr>Thử nghiệm và đánh giá</vt:lpstr>
      <vt:lpstr>Thử nghiệm và đánh giá</vt:lpstr>
      <vt:lpstr>Thử nghiệm và đánh giá</vt:lpstr>
      <vt:lpstr>Thử nghiệm và đánh giá</vt:lpstr>
      <vt:lpstr>Thử nghiệm và đánh giá</vt:lpstr>
      <vt:lpstr>Thử nghiệm và đánh giá</vt:lpstr>
      <vt:lpstr>Thử nghiệm và đánh giá</vt:lpstr>
      <vt:lpstr>Thử nghiệm và đánh giá</vt:lpstr>
      <vt:lpstr>Kết luận</vt:lpstr>
      <vt:lpstr> 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Duy Khanh 20204570</dc:creator>
  <cp:revision>1</cp:revision>
  <dcterms:created xsi:type="dcterms:W3CDTF">2022-08-22T09:04:30Z</dcterms:created>
  <dcterms:modified xsi:type="dcterms:W3CDTF">2023-07-10T04:13:14Z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0x01010065DCA99E06EF1E4686D55E5D38B35F2E</vt:lpwstr>
  </property>
</Properties>
</file>